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93" r:id="rId3"/>
    <p:sldId id="394" r:id="rId4"/>
    <p:sldId id="395" r:id="rId5"/>
    <p:sldId id="405" r:id="rId6"/>
    <p:sldId id="396" r:id="rId7"/>
    <p:sldId id="397" r:id="rId8"/>
    <p:sldId id="399" r:id="rId9"/>
    <p:sldId id="40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ya Lagana" initials="ML" lastIdx="17" clrIdx="0">
    <p:extLst>
      <p:ext uri="{19B8F6BF-5375-455C-9EA6-DF929625EA0E}">
        <p15:presenceInfo xmlns:p15="http://schemas.microsoft.com/office/powerpoint/2012/main" userId="9953dd4bead77bdf" providerId="Windows Live"/>
      </p:ext>
    </p:extLst>
  </p:cmAuthor>
  <p:cmAuthor id="2" name="Brian Eschbacher" initials="BE" lastIdx="6" clrIdx="1">
    <p:extLst>
      <p:ext uri="{19B8F6BF-5375-455C-9EA6-DF929625EA0E}">
        <p15:presenceInfo xmlns:p15="http://schemas.microsoft.com/office/powerpoint/2012/main" userId="ab7dea659e0616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71" autoAdjust="0"/>
    <p:restoredTop sz="93324" autoAdjust="0"/>
  </p:normalViewPr>
  <p:slideViewPr>
    <p:cSldViewPr snapToGrid="0">
      <p:cViewPr varScale="1">
        <p:scale>
          <a:sx n="111" d="100"/>
          <a:sy n="111" d="100"/>
        </p:scale>
        <p:origin x="12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yalagana\Downloads\2023%20CMAS%20ELA%20and%20Math%20District%20and%20School%20Summary%20Achievement%20Results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yalagana\Downloads\2023%20CMAS%20ELA%20and%20Math%20District%20and%20School%20Summary%20Achievement%20Results%20(1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yalagana\Downloads\2023%20CMAS%20ELA%20and%20Math%20District%20and%20School%20Summary%20Achievement%20Results%20(1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yalagana\Downloads\2023%20CMAS%20ELA%20and%20Math%20District%20and%20School%20Summary%20Achievement%20Results%20(1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yalagana\Downloads\2023%20CMAS%20ELA%20and%20Math%20District%20and%20School%20Summary%20Achievement%20Results%20(1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yalagana\Downloads\2023%20CMAS%20ELA%20and%20Math%20District%20and%20School%20Summary%20Achievement%20Results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yalagana\Downloads\2023%20CMAS%20ELA%20and%20Math%20District%20and%20School%20Summary%20Achievement%20Results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yalagana\Downloads\2023%20CMAS%20ELA%20and%20Math%20District%20and%20School%20Summary%20Achievement%20Results%20(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yalagana\Downloads\2023%20CMAS%20ELA%20and%20Math%20District%20and%20School%20Summary%20Achievement%20Results%20(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yalagana\Downloads\2023%20CMAS%20ELA%20and%20Math%20District%20and%20School%20Summary%20Achievement%20Results%20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yalagana\Downloads\2023%20CMAS%20ELA%20and%20Math%20District%20and%20School%20Summary%20Achievement%20Results%20(1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yalagana\Downloads\2023%20CMAS%20ELA%20and%20Math%20District%20and%20School%20Summary%20Achievement%20Results%20(1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yalagana\Downloads\2023%20CMAS%20ELA%20and%20Math%20District%20and%20School%20Summary%20Achievement%20Results%20(1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2023 CMAS Performance By Governance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Charter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(Sheet3!$E$22,Sheet3!$E$31)</c:f>
              <c:numCache>
                <c:formatCode>0.0%</c:formatCode>
                <c:ptCount val="2"/>
                <c:pt idx="0">
                  <c:v>0.32072550320725501</c:v>
                </c:pt>
                <c:pt idx="1">
                  <c:v>0.22213681783243658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F5-6541-9153-A04F2B16E441}"/>
            </c:ext>
          </c:extLst>
        </c:ser>
        <c:ser>
          <c:idx val="1"/>
          <c:order val="1"/>
          <c:tx>
            <c:v>District-Managed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(Sheet3!$E$23,Sheet3!$E$32)</c:f>
              <c:numCache>
                <c:formatCode>0.0%</c:formatCode>
                <c:ptCount val="2"/>
                <c:pt idx="0">
                  <c:v>0.41562991562991564</c:v>
                </c:pt>
                <c:pt idx="1">
                  <c:v>0.31888038715584333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F5-6541-9153-A04F2B16E441}"/>
            </c:ext>
          </c:extLst>
        </c:ser>
        <c:ser>
          <c:idx val="2"/>
          <c:order val="2"/>
          <c:tx>
            <c:v>Innovation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(Sheet3!$E$24,Sheet3!$E$33)</c:f>
              <c:numCache>
                <c:formatCode>0.0%</c:formatCode>
                <c:ptCount val="2"/>
                <c:pt idx="0">
                  <c:v>0.38359251746675682</c:v>
                </c:pt>
                <c:pt idx="1">
                  <c:v>0.28735396597663454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F5-6541-9153-A04F2B16E441}"/>
            </c:ext>
          </c:extLst>
        </c:ser>
        <c:ser>
          <c:idx val="3"/>
          <c:order val="3"/>
          <c:tx>
            <c:v>Innovation Zone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(Sheet3!$E$25,Sheet3!$E$34)</c:f>
              <c:numCache>
                <c:formatCode>0.0%</c:formatCode>
                <c:ptCount val="2"/>
                <c:pt idx="0">
                  <c:v>0.59406479716852711</c:v>
                </c:pt>
                <c:pt idx="1">
                  <c:v>0.47403285638579756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F5-6541-9153-A04F2B16E44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0071295"/>
        <c:axId val="1850042351"/>
      </c:barChart>
      <c:catAx>
        <c:axId val="1600071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0042351"/>
        <c:crosses val="autoZero"/>
        <c:auto val="1"/>
        <c:lblAlgn val="ctr"/>
        <c:lblOffset val="100"/>
        <c:noMultiLvlLbl val="0"/>
      </c:catAx>
      <c:valAx>
        <c:axId val="18500423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Meets or Exceeds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00712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SAT ELA Growth Distribution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2"/>
          <c:order val="0"/>
          <c:tx>
            <c:v>25-49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Sheet4!$Q$39:$Q$42</c:f>
              <c:strCache>
                <c:ptCount val="4"/>
                <c:pt idx="0">
                  <c:v>Charter</c:v>
                </c:pt>
                <c:pt idx="1">
                  <c:v>District-Managed</c:v>
                </c:pt>
                <c:pt idx="2">
                  <c:v>Innovation</c:v>
                </c:pt>
                <c:pt idx="3">
                  <c:v>Innovation Zone</c:v>
                </c:pt>
              </c:strCache>
            </c:strRef>
          </c:cat>
          <c:val>
            <c:numRef>
              <c:f>Sheet4!$R$55:$R$58</c:f>
              <c:numCache>
                <c:formatCode>0.0%</c:formatCode>
                <c:ptCount val="4"/>
                <c:pt idx="0">
                  <c:v>0.53846153846153844</c:v>
                </c:pt>
                <c:pt idx="1">
                  <c:v>0.6875</c:v>
                </c:pt>
                <c:pt idx="2">
                  <c:v>0.88888888888888884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35-084A-A639-4B7E4A5368BC}"/>
            </c:ext>
          </c:extLst>
        </c:ser>
        <c:ser>
          <c:idx val="3"/>
          <c:order val="1"/>
          <c:tx>
            <c:v>50-65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Sheet4!$Q$39:$Q$42</c:f>
              <c:strCache>
                <c:ptCount val="4"/>
                <c:pt idx="0">
                  <c:v>Charter</c:v>
                </c:pt>
                <c:pt idx="1">
                  <c:v>District-Managed</c:v>
                </c:pt>
                <c:pt idx="2">
                  <c:v>Innovation</c:v>
                </c:pt>
                <c:pt idx="3">
                  <c:v>Innovation Zone</c:v>
                </c:pt>
              </c:strCache>
            </c:strRef>
          </c:cat>
          <c:val>
            <c:numRef>
              <c:f>Sheet4!$S$55:$S$58</c:f>
              <c:numCache>
                <c:formatCode>0.0%</c:formatCode>
                <c:ptCount val="4"/>
                <c:pt idx="0">
                  <c:v>0.46153846153846156</c:v>
                </c:pt>
                <c:pt idx="1">
                  <c:v>0.3125</c:v>
                </c:pt>
                <c:pt idx="2">
                  <c:v>0.1111111111111111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35-084A-A639-4B7E4A5368B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58187983"/>
        <c:axId val="1454277999"/>
      </c:barChart>
      <c:catAx>
        <c:axId val="1458187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4277999"/>
        <c:crosses val="autoZero"/>
        <c:auto val="1"/>
        <c:lblAlgn val="ctr"/>
        <c:lblOffset val="100"/>
        <c:noMultiLvlLbl val="0"/>
      </c:catAx>
      <c:valAx>
        <c:axId val="145427799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Schools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8187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SAT Math Growth Distribution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&lt;25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Sheet4!$Q$39:$Q$42</c:f>
              <c:strCache>
                <c:ptCount val="4"/>
                <c:pt idx="0">
                  <c:v>Charter</c:v>
                </c:pt>
                <c:pt idx="1">
                  <c:v>District-Managed</c:v>
                </c:pt>
                <c:pt idx="2">
                  <c:v>Innovation</c:v>
                </c:pt>
                <c:pt idx="3">
                  <c:v>Innovation Zone</c:v>
                </c:pt>
              </c:strCache>
            </c:strRef>
          </c:cat>
          <c:val>
            <c:numRef>
              <c:f>Sheet4!$R$63:$R$66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57-774E-9339-10BE5EB79289}"/>
            </c:ext>
          </c:extLst>
        </c:ser>
        <c:ser>
          <c:idx val="2"/>
          <c:order val="1"/>
          <c:tx>
            <c:v>25-49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Sheet4!$Q$39:$Q$42</c:f>
              <c:strCache>
                <c:ptCount val="4"/>
                <c:pt idx="0">
                  <c:v>Charter</c:v>
                </c:pt>
                <c:pt idx="1">
                  <c:v>District-Managed</c:v>
                </c:pt>
                <c:pt idx="2">
                  <c:v>Innovation</c:v>
                </c:pt>
                <c:pt idx="3">
                  <c:v>Innovation Zone</c:v>
                </c:pt>
              </c:strCache>
            </c:strRef>
          </c:cat>
          <c:val>
            <c:numRef>
              <c:f>Sheet4!$T$63:$T$66</c:f>
              <c:numCache>
                <c:formatCode>0.0%</c:formatCode>
                <c:ptCount val="4"/>
                <c:pt idx="0">
                  <c:v>0.625</c:v>
                </c:pt>
                <c:pt idx="1">
                  <c:v>0.9375</c:v>
                </c:pt>
                <c:pt idx="2">
                  <c:v>0.9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57-774E-9339-10BE5EB79289}"/>
            </c:ext>
          </c:extLst>
        </c:ser>
        <c:ser>
          <c:idx val="3"/>
          <c:order val="2"/>
          <c:tx>
            <c:v>50-65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Sheet4!$Q$39:$Q$42</c:f>
              <c:strCache>
                <c:ptCount val="4"/>
                <c:pt idx="0">
                  <c:v>Charter</c:v>
                </c:pt>
                <c:pt idx="1">
                  <c:v>District-Managed</c:v>
                </c:pt>
                <c:pt idx="2">
                  <c:v>Innovation</c:v>
                </c:pt>
                <c:pt idx="3">
                  <c:v>Innovation Zone</c:v>
                </c:pt>
              </c:strCache>
            </c:strRef>
          </c:cat>
          <c:val>
            <c:numRef>
              <c:f>Sheet4!$U$63:$U$66</c:f>
              <c:numCache>
                <c:formatCode>0.0%</c:formatCode>
                <c:ptCount val="4"/>
                <c:pt idx="0">
                  <c:v>0.3125</c:v>
                </c:pt>
                <c:pt idx="1">
                  <c:v>6.25E-2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57-774E-9339-10BE5EB79289}"/>
            </c:ext>
          </c:extLst>
        </c:ser>
        <c:ser>
          <c:idx val="1"/>
          <c:order val="3"/>
          <c:tx>
            <c:v>&gt;65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57-774E-9339-10BE5EB7928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57-774E-9339-10BE5EB792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Sheet4!$Q$39:$Q$42</c:f>
              <c:strCache>
                <c:ptCount val="4"/>
                <c:pt idx="0">
                  <c:v>Charter</c:v>
                </c:pt>
                <c:pt idx="1">
                  <c:v>District-Managed</c:v>
                </c:pt>
                <c:pt idx="2">
                  <c:v>Innovation</c:v>
                </c:pt>
                <c:pt idx="3">
                  <c:v>Innovation Zone</c:v>
                </c:pt>
              </c:strCache>
            </c:strRef>
          </c:cat>
          <c:val>
            <c:numRef>
              <c:f>Sheet4!$S$63:$S$66</c:f>
              <c:numCache>
                <c:formatCode>0.0%</c:formatCode>
                <c:ptCount val="4"/>
                <c:pt idx="0">
                  <c:v>6.25E-2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057-774E-9339-10BE5EB7928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58187983"/>
        <c:axId val="1454277999"/>
      </c:barChart>
      <c:catAx>
        <c:axId val="1458187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4277999"/>
        <c:crosses val="autoZero"/>
        <c:auto val="1"/>
        <c:lblAlgn val="ctr"/>
        <c:lblOffset val="100"/>
        <c:noMultiLvlLbl val="0"/>
      </c:catAx>
      <c:valAx>
        <c:axId val="145427799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Schools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8187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CMAS 2023 ELA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Charter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Sheet7!$D$2:$D$39</c:f>
              <c:numCache>
                <c:formatCode>0.0%</c:formatCode>
                <c:ptCount val="38"/>
                <c:pt idx="0">
                  <c:v>0.91500000000000004</c:v>
                </c:pt>
                <c:pt idx="1">
                  <c:v>0.84399999999999997</c:v>
                </c:pt>
                <c:pt idx="2">
                  <c:v>0.94299999999999995</c:v>
                </c:pt>
                <c:pt idx="3">
                  <c:v>0.89600000000000002</c:v>
                </c:pt>
                <c:pt idx="4">
                  <c:v>0.92100000000000004</c:v>
                </c:pt>
                <c:pt idx="5">
                  <c:v>0.95299999999999996</c:v>
                </c:pt>
                <c:pt idx="6">
                  <c:v>0.88600000000000001</c:v>
                </c:pt>
                <c:pt idx="7">
                  <c:v>0.51</c:v>
                </c:pt>
                <c:pt idx="8">
                  <c:v>0.45400000000000001</c:v>
                </c:pt>
                <c:pt idx="9">
                  <c:v>0.183</c:v>
                </c:pt>
                <c:pt idx="10">
                  <c:v>0.82599999999999996</c:v>
                </c:pt>
                <c:pt idx="11">
                  <c:v>0.38500000000000001</c:v>
                </c:pt>
                <c:pt idx="12">
                  <c:v>0.86399999999999999</c:v>
                </c:pt>
                <c:pt idx="13">
                  <c:v>0.28199999999999997</c:v>
                </c:pt>
                <c:pt idx="14">
                  <c:v>0.76</c:v>
                </c:pt>
                <c:pt idx="15">
                  <c:v>0.32</c:v>
                </c:pt>
                <c:pt idx="16">
                  <c:v>0.90700000000000003</c:v>
                </c:pt>
                <c:pt idx="17">
                  <c:v>0.89900000000000002</c:v>
                </c:pt>
                <c:pt idx="19">
                  <c:v>0.97299999999999998</c:v>
                </c:pt>
                <c:pt idx="20">
                  <c:v>0.89</c:v>
                </c:pt>
                <c:pt idx="21">
                  <c:v>0.72299999999999998</c:v>
                </c:pt>
                <c:pt idx="22">
                  <c:v>0.74399999999999999</c:v>
                </c:pt>
                <c:pt idx="23">
                  <c:v>0.92700000000000005</c:v>
                </c:pt>
                <c:pt idx="24">
                  <c:v>0.79100000000000004</c:v>
                </c:pt>
                <c:pt idx="25">
                  <c:v>0.64600000000000002</c:v>
                </c:pt>
                <c:pt idx="26">
                  <c:v>0.92800000000000005</c:v>
                </c:pt>
                <c:pt idx="27">
                  <c:v>0.69399999999999995</c:v>
                </c:pt>
                <c:pt idx="28">
                  <c:v>0.76900000000000002</c:v>
                </c:pt>
                <c:pt idx="29">
                  <c:v>0.48799999999999999</c:v>
                </c:pt>
                <c:pt idx="30">
                  <c:v>0.82499999999999996</c:v>
                </c:pt>
                <c:pt idx="31">
                  <c:v>0.8</c:v>
                </c:pt>
                <c:pt idx="32">
                  <c:v>0.93300000000000005</c:v>
                </c:pt>
                <c:pt idx="33">
                  <c:v>0.90300000000000002</c:v>
                </c:pt>
                <c:pt idx="34">
                  <c:v>0.90900000000000003</c:v>
                </c:pt>
                <c:pt idx="35">
                  <c:v>0.94699999999999995</c:v>
                </c:pt>
                <c:pt idx="36">
                  <c:v>0.91800000000000004</c:v>
                </c:pt>
                <c:pt idx="37">
                  <c:v>0.88100000000000001</c:v>
                </c:pt>
              </c:numCache>
            </c:numRef>
          </c:xVal>
          <c:yVal>
            <c:numRef>
              <c:f>Sheet7!$E$2:$E$39</c:f>
              <c:numCache>
                <c:formatCode>General</c:formatCode>
                <c:ptCount val="38"/>
                <c:pt idx="0">
                  <c:v>15.8</c:v>
                </c:pt>
                <c:pt idx="1">
                  <c:v>53.4</c:v>
                </c:pt>
                <c:pt idx="2">
                  <c:v>16.899999999999999</c:v>
                </c:pt>
                <c:pt idx="3">
                  <c:v>19</c:v>
                </c:pt>
                <c:pt idx="4">
                  <c:v>22.5</c:v>
                </c:pt>
                <c:pt idx="5">
                  <c:v>14.4</c:v>
                </c:pt>
                <c:pt idx="6">
                  <c:v>20.9</c:v>
                </c:pt>
                <c:pt idx="7">
                  <c:v>60.9</c:v>
                </c:pt>
                <c:pt idx="8">
                  <c:v>60.6</c:v>
                </c:pt>
                <c:pt idx="9">
                  <c:v>57.8</c:v>
                </c:pt>
                <c:pt idx="10">
                  <c:v>35</c:v>
                </c:pt>
                <c:pt idx="11">
                  <c:v>53.9</c:v>
                </c:pt>
                <c:pt idx="12">
                  <c:v>28.9</c:v>
                </c:pt>
                <c:pt idx="13">
                  <c:v>49</c:v>
                </c:pt>
                <c:pt idx="14">
                  <c:v>45</c:v>
                </c:pt>
                <c:pt idx="15">
                  <c:v>44.4</c:v>
                </c:pt>
                <c:pt idx="16">
                  <c:v>16.3</c:v>
                </c:pt>
                <c:pt idx="17">
                  <c:v>26.1</c:v>
                </c:pt>
                <c:pt idx="18">
                  <c:v>41</c:v>
                </c:pt>
                <c:pt idx="19">
                  <c:v>17.3</c:v>
                </c:pt>
                <c:pt idx="20">
                  <c:v>29.2</c:v>
                </c:pt>
                <c:pt idx="21">
                  <c:v>32.4</c:v>
                </c:pt>
                <c:pt idx="22">
                  <c:v>32</c:v>
                </c:pt>
                <c:pt idx="23">
                  <c:v>29.8</c:v>
                </c:pt>
                <c:pt idx="24">
                  <c:v>26.8</c:v>
                </c:pt>
                <c:pt idx="25">
                  <c:v>26.5</c:v>
                </c:pt>
                <c:pt idx="26">
                  <c:v>26</c:v>
                </c:pt>
                <c:pt idx="27">
                  <c:v>25.9</c:v>
                </c:pt>
                <c:pt idx="28">
                  <c:v>25</c:v>
                </c:pt>
                <c:pt idx="29">
                  <c:v>24.5</c:v>
                </c:pt>
                <c:pt idx="30">
                  <c:v>23.8</c:v>
                </c:pt>
                <c:pt idx="31">
                  <c:v>23.5</c:v>
                </c:pt>
                <c:pt idx="32">
                  <c:v>22.1</c:v>
                </c:pt>
                <c:pt idx="33">
                  <c:v>16.7</c:v>
                </c:pt>
                <c:pt idx="34">
                  <c:v>13.9</c:v>
                </c:pt>
                <c:pt idx="35">
                  <c:v>13.3</c:v>
                </c:pt>
                <c:pt idx="36">
                  <c:v>10.7</c:v>
                </c:pt>
                <c:pt idx="37">
                  <c:v>8.9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936-C848-BAA8-1BF2B8B0E78E}"/>
            </c:ext>
          </c:extLst>
        </c:ser>
        <c:ser>
          <c:idx val="1"/>
          <c:order val="1"/>
          <c:tx>
            <c:v>District-Managed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Sheet7!$D$42:$D$116</c:f>
              <c:numCache>
                <c:formatCode>0.0%</c:formatCode>
                <c:ptCount val="75"/>
                <c:pt idx="1">
                  <c:v>0.10299999999999999</c:v>
                </c:pt>
                <c:pt idx="2">
                  <c:v>0.42899999999999999</c:v>
                </c:pt>
                <c:pt idx="3">
                  <c:v>0.67900000000000005</c:v>
                </c:pt>
                <c:pt idx="4">
                  <c:v>0.11799999999999999</c:v>
                </c:pt>
                <c:pt idx="5">
                  <c:v>0.17299999999999999</c:v>
                </c:pt>
                <c:pt idx="6">
                  <c:v>0.11700000000000001</c:v>
                </c:pt>
                <c:pt idx="7">
                  <c:v>0.14799999999999999</c:v>
                </c:pt>
                <c:pt idx="9">
                  <c:v>0.91800000000000004</c:v>
                </c:pt>
                <c:pt idx="10">
                  <c:v>9.1999999999999998E-2</c:v>
                </c:pt>
                <c:pt idx="11">
                  <c:v>0.82699999999999996</c:v>
                </c:pt>
                <c:pt idx="12">
                  <c:v>0.27500000000000002</c:v>
                </c:pt>
                <c:pt idx="13">
                  <c:v>0.22900000000000001</c:v>
                </c:pt>
                <c:pt idx="14">
                  <c:v>0.433</c:v>
                </c:pt>
                <c:pt idx="15">
                  <c:v>0.96499999999999997</c:v>
                </c:pt>
                <c:pt idx="16">
                  <c:v>0.193</c:v>
                </c:pt>
                <c:pt idx="17">
                  <c:v>0.14399999999999999</c:v>
                </c:pt>
                <c:pt idx="18">
                  <c:v>0.35199999999999998</c:v>
                </c:pt>
                <c:pt idx="19">
                  <c:v>0.156</c:v>
                </c:pt>
                <c:pt idx="20">
                  <c:v>0.96499999999999997</c:v>
                </c:pt>
                <c:pt idx="21">
                  <c:v>0.93200000000000005</c:v>
                </c:pt>
                <c:pt idx="22">
                  <c:v>0.33</c:v>
                </c:pt>
                <c:pt idx="23">
                  <c:v>0.34499999999999997</c:v>
                </c:pt>
                <c:pt idx="24">
                  <c:v>0.33700000000000002</c:v>
                </c:pt>
                <c:pt idx="25">
                  <c:v>0.89600000000000002</c:v>
                </c:pt>
                <c:pt idx="26">
                  <c:v>9.1999999999999998E-2</c:v>
                </c:pt>
                <c:pt idx="27">
                  <c:v>0.19500000000000001</c:v>
                </c:pt>
                <c:pt idx="28">
                  <c:v>0.90400000000000003</c:v>
                </c:pt>
                <c:pt idx="29">
                  <c:v>0.69199999999999995</c:v>
                </c:pt>
                <c:pt idx="30">
                  <c:v>0.50800000000000001</c:v>
                </c:pt>
                <c:pt idx="31">
                  <c:v>0.94499999999999995</c:v>
                </c:pt>
                <c:pt idx="32">
                  <c:v>0.78400000000000003</c:v>
                </c:pt>
                <c:pt idx="33">
                  <c:v>0.63700000000000001</c:v>
                </c:pt>
                <c:pt idx="34">
                  <c:v>0.53200000000000003</c:v>
                </c:pt>
                <c:pt idx="35">
                  <c:v>0.66100000000000003</c:v>
                </c:pt>
                <c:pt idx="36">
                  <c:v>0.64</c:v>
                </c:pt>
                <c:pt idx="37">
                  <c:v>0.89800000000000002</c:v>
                </c:pt>
                <c:pt idx="38">
                  <c:v>0.72499999999999998</c:v>
                </c:pt>
                <c:pt idx="39">
                  <c:v>0.86399999999999999</c:v>
                </c:pt>
                <c:pt idx="40">
                  <c:v>0.92600000000000005</c:v>
                </c:pt>
                <c:pt idx="41">
                  <c:v>0.64800000000000002</c:v>
                </c:pt>
                <c:pt idx="42">
                  <c:v>0.28100000000000003</c:v>
                </c:pt>
                <c:pt idx="43">
                  <c:v>0.69499999999999995</c:v>
                </c:pt>
                <c:pt idx="44">
                  <c:v>0.72499999999999998</c:v>
                </c:pt>
                <c:pt idx="45">
                  <c:v>0.30299999999999999</c:v>
                </c:pt>
                <c:pt idx="46">
                  <c:v>0.879</c:v>
                </c:pt>
                <c:pt idx="47">
                  <c:v>0.81899999999999995</c:v>
                </c:pt>
                <c:pt idx="48">
                  <c:v>0.65800000000000003</c:v>
                </c:pt>
                <c:pt idx="49">
                  <c:v>0.15</c:v>
                </c:pt>
                <c:pt idx="50">
                  <c:v>0.91800000000000004</c:v>
                </c:pt>
                <c:pt idx="51">
                  <c:v>0.93100000000000005</c:v>
                </c:pt>
                <c:pt idx="52">
                  <c:v>0.67800000000000005</c:v>
                </c:pt>
                <c:pt idx="53">
                  <c:v>0.90400000000000003</c:v>
                </c:pt>
                <c:pt idx="54">
                  <c:v>0.876</c:v>
                </c:pt>
                <c:pt idx="55">
                  <c:v>0.95099999999999996</c:v>
                </c:pt>
                <c:pt idx="56">
                  <c:v>0.877</c:v>
                </c:pt>
                <c:pt idx="57">
                  <c:v>0.90600000000000003</c:v>
                </c:pt>
                <c:pt idx="58">
                  <c:v>0.95099999999999996</c:v>
                </c:pt>
                <c:pt idx="59">
                  <c:v>0.92600000000000005</c:v>
                </c:pt>
                <c:pt idx="60">
                  <c:v>0.78900000000000003</c:v>
                </c:pt>
                <c:pt idx="61">
                  <c:v>0.75</c:v>
                </c:pt>
                <c:pt idx="62">
                  <c:v>0.91500000000000004</c:v>
                </c:pt>
                <c:pt idx="63">
                  <c:v>0.93400000000000005</c:v>
                </c:pt>
                <c:pt idx="64">
                  <c:v>0.95599999999999996</c:v>
                </c:pt>
                <c:pt idx="65">
                  <c:v>0.93100000000000005</c:v>
                </c:pt>
                <c:pt idx="66">
                  <c:v>0.88400000000000001</c:v>
                </c:pt>
                <c:pt idx="67">
                  <c:v>0.94</c:v>
                </c:pt>
                <c:pt idx="68">
                  <c:v>0.91700000000000004</c:v>
                </c:pt>
                <c:pt idx="69">
                  <c:v>0.97399999999999998</c:v>
                </c:pt>
                <c:pt idx="70">
                  <c:v>0.85099999999999998</c:v>
                </c:pt>
                <c:pt idx="71">
                  <c:v>0.90600000000000003</c:v>
                </c:pt>
                <c:pt idx="72">
                  <c:v>0.91300000000000003</c:v>
                </c:pt>
                <c:pt idx="73">
                  <c:v>0.94</c:v>
                </c:pt>
                <c:pt idx="74">
                  <c:v>0.96099999999999997</c:v>
                </c:pt>
              </c:numCache>
            </c:numRef>
          </c:xVal>
          <c:yVal>
            <c:numRef>
              <c:f>Sheet7!$E$42:$E$116</c:f>
              <c:numCache>
                <c:formatCode>General</c:formatCode>
                <c:ptCount val="75"/>
                <c:pt idx="0">
                  <c:v>95.9</c:v>
                </c:pt>
                <c:pt idx="1">
                  <c:v>77.900000000000006</c:v>
                </c:pt>
                <c:pt idx="2">
                  <c:v>47.3</c:v>
                </c:pt>
                <c:pt idx="3">
                  <c:v>42.7</c:v>
                </c:pt>
                <c:pt idx="4">
                  <c:v>83.6</c:v>
                </c:pt>
                <c:pt idx="5">
                  <c:v>79.900000000000006</c:v>
                </c:pt>
                <c:pt idx="6">
                  <c:v>84.2</c:v>
                </c:pt>
                <c:pt idx="7">
                  <c:v>77.3</c:v>
                </c:pt>
                <c:pt idx="8">
                  <c:v>75.400000000000006</c:v>
                </c:pt>
                <c:pt idx="9">
                  <c:v>13.8</c:v>
                </c:pt>
                <c:pt idx="10">
                  <c:v>73.5</c:v>
                </c:pt>
                <c:pt idx="11">
                  <c:v>29.5</c:v>
                </c:pt>
                <c:pt idx="12">
                  <c:v>60.1</c:v>
                </c:pt>
                <c:pt idx="13">
                  <c:v>69.2</c:v>
                </c:pt>
                <c:pt idx="14">
                  <c:v>63.2</c:v>
                </c:pt>
                <c:pt idx="15">
                  <c:v>13.3</c:v>
                </c:pt>
                <c:pt idx="16">
                  <c:v>66.3</c:v>
                </c:pt>
                <c:pt idx="17">
                  <c:v>65.5</c:v>
                </c:pt>
                <c:pt idx="18">
                  <c:v>63.4</c:v>
                </c:pt>
                <c:pt idx="19">
                  <c:v>81.099999999999994</c:v>
                </c:pt>
                <c:pt idx="20">
                  <c:v>15</c:v>
                </c:pt>
                <c:pt idx="21">
                  <c:v>9.6999999999999993</c:v>
                </c:pt>
                <c:pt idx="22">
                  <c:v>57.3</c:v>
                </c:pt>
                <c:pt idx="23">
                  <c:v>57.1</c:v>
                </c:pt>
                <c:pt idx="24">
                  <c:v>53.8</c:v>
                </c:pt>
                <c:pt idx="25">
                  <c:v>14.8</c:v>
                </c:pt>
                <c:pt idx="26">
                  <c:v>84.8</c:v>
                </c:pt>
                <c:pt idx="27">
                  <c:v>72.900000000000006</c:v>
                </c:pt>
                <c:pt idx="28">
                  <c:v>16.7</c:v>
                </c:pt>
                <c:pt idx="29">
                  <c:v>40</c:v>
                </c:pt>
                <c:pt idx="30">
                  <c:v>39.5</c:v>
                </c:pt>
                <c:pt idx="31">
                  <c:v>38.9</c:v>
                </c:pt>
                <c:pt idx="32">
                  <c:v>37.299999999999997</c:v>
                </c:pt>
                <c:pt idx="33">
                  <c:v>35.799999999999997</c:v>
                </c:pt>
                <c:pt idx="34">
                  <c:v>35.299999999999997</c:v>
                </c:pt>
                <c:pt idx="35">
                  <c:v>35.1</c:v>
                </c:pt>
                <c:pt idx="36">
                  <c:v>34.9</c:v>
                </c:pt>
                <c:pt idx="37">
                  <c:v>34.6</c:v>
                </c:pt>
                <c:pt idx="38">
                  <c:v>34.299999999999997</c:v>
                </c:pt>
                <c:pt idx="39">
                  <c:v>33.700000000000003</c:v>
                </c:pt>
                <c:pt idx="40">
                  <c:v>32.9</c:v>
                </c:pt>
                <c:pt idx="41">
                  <c:v>31.7</c:v>
                </c:pt>
                <c:pt idx="42">
                  <c:v>63.2</c:v>
                </c:pt>
                <c:pt idx="43">
                  <c:v>29.3</c:v>
                </c:pt>
                <c:pt idx="44">
                  <c:v>28.8</c:v>
                </c:pt>
                <c:pt idx="45">
                  <c:v>27.6</c:v>
                </c:pt>
                <c:pt idx="46">
                  <c:v>27.5</c:v>
                </c:pt>
                <c:pt idx="47">
                  <c:v>26.7</c:v>
                </c:pt>
                <c:pt idx="48">
                  <c:v>25.2</c:v>
                </c:pt>
                <c:pt idx="49">
                  <c:v>75.8</c:v>
                </c:pt>
                <c:pt idx="50">
                  <c:v>21.2</c:v>
                </c:pt>
                <c:pt idx="51">
                  <c:v>20.8</c:v>
                </c:pt>
                <c:pt idx="52">
                  <c:v>20.399999999999999</c:v>
                </c:pt>
                <c:pt idx="53">
                  <c:v>20.3</c:v>
                </c:pt>
                <c:pt idx="54">
                  <c:v>20.3</c:v>
                </c:pt>
                <c:pt idx="55">
                  <c:v>20.2</c:v>
                </c:pt>
                <c:pt idx="56">
                  <c:v>20</c:v>
                </c:pt>
                <c:pt idx="57">
                  <c:v>19.8</c:v>
                </c:pt>
                <c:pt idx="58">
                  <c:v>19.100000000000001</c:v>
                </c:pt>
                <c:pt idx="59">
                  <c:v>18.3</c:v>
                </c:pt>
                <c:pt idx="60">
                  <c:v>18.100000000000001</c:v>
                </c:pt>
                <c:pt idx="61">
                  <c:v>15.7</c:v>
                </c:pt>
                <c:pt idx="62">
                  <c:v>16.2</c:v>
                </c:pt>
                <c:pt idx="63">
                  <c:v>15.5</c:v>
                </c:pt>
                <c:pt idx="64">
                  <c:v>14.7</c:v>
                </c:pt>
                <c:pt idx="65">
                  <c:v>13.3</c:v>
                </c:pt>
                <c:pt idx="66">
                  <c:v>13.3</c:v>
                </c:pt>
                <c:pt idx="67">
                  <c:v>12.8</c:v>
                </c:pt>
                <c:pt idx="68">
                  <c:v>12</c:v>
                </c:pt>
                <c:pt idx="69">
                  <c:v>11.5</c:v>
                </c:pt>
                <c:pt idx="70">
                  <c:v>10.6</c:v>
                </c:pt>
                <c:pt idx="71">
                  <c:v>10.3</c:v>
                </c:pt>
                <c:pt idx="72">
                  <c:v>9</c:v>
                </c:pt>
                <c:pt idx="73">
                  <c:v>7.5</c:v>
                </c:pt>
                <c:pt idx="74">
                  <c:v>5.9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936-C848-BAA8-1BF2B8B0E78E}"/>
            </c:ext>
          </c:extLst>
        </c:ser>
        <c:ser>
          <c:idx val="2"/>
          <c:order val="2"/>
          <c:tx>
            <c:v>Innovation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Sheet7!$D$117:$D$145</c:f>
              <c:numCache>
                <c:formatCode>0.0%</c:formatCode>
                <c:ptCount val="29"/>
                <c:pt idx="0">
                  <c:v>0.71499999999999997</c:v>
                </c:pt>
                <c:pt idx="1">
                  <c:v>0.86299999999999999</c:v>
                </c:pt>
                <c:pt idx="2">
                  <c:v>0.9</c:v>
                </c:pt>
                <c:pt idx="3">
                  <c:v>0.95199999999999996</c:v>
                </c:pt>
                <c:pt idx="4">
                  <c:v>0.29399999999999998</c:v>
                </c:pt>
                <c:pt idx="5">
                  <c:v>0.85</c:v>
                </c:pt>
                <c:pt idx="6">
                  <c:v>0.82099999999999995</c:v>
                </c:pt>
                <c:pt idx="7">
                  <c:v>0.16900000000000001</c:v>
                </c:pt>
                <c:pt idx="8">
                  <c:v>0.372</c:v>
                </c:pt>
                <c:pt idx="9">
                  <c:v>0.92500000000000004</c:v>
                </c:pt>
                <c:pt idx="10">
                  <c:v>0.20100000000000001</c:v>
                </c:pt>
                <c:pt idx="11">
                  <c:v>0.245</c:v>
                </c:pt>
                <c:pt idx="12">
                  <c:v>0.55600000000000005</c:v>
                </c:pt>
                <c:pt idx="13">
                  <c:v>0.34200000000000003</c:v>
                </c:pt>
                <c:pt idx="14">
                  <c:v>0.59499999999999997</c:v>
                </c:pt>
                <c:pt idx="15">
                  <c:v>0.81499999999999995</c:v>
                </c:pt>
                <c:pt idx="16">
                  <c:v>0.81699999999999995</c:v>
                </c:pt>
                <c:pt idx="17">
                  <c:v>0.79800000000000004</c:v>
                </c:pt>
                <c:pt idx="18">
                  <c:v>0.73099999999999998</c:v>
                </c:pt>
                <c:pt idx="19">
                  <c:v>0.72399999999999998</c:v>
                </c:pt>
                <c:pt idx="20">
                  <c:v>0.90300000000000002</c:v>
                </c:pt>
                <c:pt idx="21">
                  <c:v>0.89300000000000002</c:v>
                </c:pt>
                <c:pt idx="22">
                  <c:v>0.91500000000000004</c:v>
                </c:pt>
                <c:pt idx="23">
                  <c:v>0.89500000000000002</c:v>
                </c:pt>
                <c:pt idx="24">
                  <c:v>0.95799999999999996</c:v>
                </c:pt>
                <c:pt idx="25">
                  <c:v>0.95699999999999996</c:v>
                </c:pt>
                <c:pt idx="26">
                  <c:v>0.96299999999999997</c:v>
                </c:pt>
                <c:pt idx="27">
                  <c:v>0.94399999999999995</c:v>
                </c:pt>
                <c:pt idx="28">
                  <c:v>0.88200000000000001</c:v>
                </c:pt>
              </c:numCache>
            </c:numRef>
          </c:xVal>
          <c:yVal>
            <c:numRef>
              <c:f>Sheet7!$E$117:$E$145</c:f>
              <c:numCache>
                <c:formatCode>General</c:formatCode>
                <c:ptCount val="29"/>
                <c:pt idx="0">
                  <c:v>21.4</c:v>
                </c:pt>
                <c:pt idx="2">
                  <c:v>13.1</c:v>
                </c:pt>
                <c:pt idx="3">
                  <c:v>14.3</c:v>
                </c:pt>
                <c:pt idx="4">
                  <c:v>79.2</c:v>
                </c:pt>
                <c:pt idx="5">
                  <c:v>6.3</c:v>
                </c:pt>
                <c:pt idx="7">
                  <c:v>64.8</c:v>
                </c:pt>
                <c:pt idx="8">
                  <c:v>63.4</c:v>
                </c:pt>
                <c:pt idx="9">
                  <c:v>23.6</c:v>
                </c:pt>
                <c:pt idx="10">
                  <c:v>60.9</c:v>
                </c:pt>
                <c:pt idx="11">
                  <c:v>57.4</c:v>
                </c:pt>
                <c:pt idx="12">
                  <c:v>54.7</c:v>
                </c:pt>
                <c:pt idx="13">
                  <c:v>50.9</c:v>
                </c:pt>
                <c:pt idx="14">
                  <c:v>39.299999999999997</c:v>
                </c:pt>
                <c:pt idx="15">
                  <c:v>36.1</c:v>
                </c:pt>
                <c:pt idx="16">
                  <c:v>27.1</c:v>
                </c:pt>
                <c:pt idx="17">
                  <c:v>26.7</c:v>
                </c:pt>
                <c:pt idx="18">
                  <c:v>26.6</c:v>
                </c:pt>
                <c:pt idx="19">
                  <c:v>22.1</c:v>
                </c:pt>
                <c:pt idx="20">
                  <c:v>21</c:v>
                </c:pt>
                <c:pt idx="21">
                  <c:v>17.899999999999999</c:v>
                </c:pt>
                <c:pt idx="22">
                  <c:v>17</c:v>
                </c:pt>
                <c:pt idx="23">
                  <c:v>14.7</c:v>
                </c:pt>
                <c:pt idx="24">
                  <c:v>14.4</c:v>
                </c:pt>
                <c:pt idx="25">
                  <c:v>13.2</c:v>
                </c:pt>
                <c:pt idx="26">
                  <c:v>9.6999999999999993</c:v>
                </c:pt>
                <c:pt idx="27">
                  <c:v>9</c:v>
                </c:pt>
                <c:pt idx="28">
                  <c:v>4.3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936-C848-BAA8-1BF2B8B0E78E}"/>
            </c:ext>
          </c:extLst>
        </c:ser>
        <c:ser>
          <c:idx val="3"/>
          <c:order val="3"/>
          <c:tx>
            <c:v>Innovation Zone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Sheet7!$D$146:$D$156</c:f>
              <c:numCache>
                <c:formatCode>0.0%</c:formatCode>
                <c:ptCount val="11"/>
                <c:pt idx="0">
                  <c:v>0.189</c:v>
                </c:pt>
                <c:pt idx="1">
                  <c:v>0.251</c:v>
                </c:pt>
                <c:pt idx="2">
                  <c:v>0.13500000000000001</c:v>
                </c:pt>
                <c:pt idx="3">
                  <c:v>0.40600000000000003</c:v>
                </c:pt>
                <c:pt idx="4">
                  <c:v>0.156</c:v>
                </c:pt>
                <c:pt idx="5">
                  <c:v>0.60099999999999998</c:v>
                </c:pt>
                <c:pt idx="6">
                  <c:v>0.69</c:v>
                </c:pt>
                <c:pt idx="7">
                  <c:v>0.84799999999999998</c:v>
                </c:pt>
                <c:pt idx="8">
                  <c:v>0.88400000000000001</c:v>
                </c:pt>
                <c:pt idx="9">
                  <c:v>0.90100000000000002</c:v>
                </c:pt>
                <c:pt idx="10">
                  <c:v>0.79200000000000004</c:v>
                </c:pt>
              </c:numCache>
            </c:numRef>
          </c:xVal>
          <c:yVal>
            <c:numRef>
              <c:f>Sheet7!$E$146:$E$156</c:f>
              <c:numCache>
                <c:formatCode>General</c:formatCode>
                <c:ptCount val="11"/>
                <c:pt idx="0">
                  <c:v>77.7</c:v>
                </c:pt>
                <c:pt idx="1">
                  <c:v>75.099999999999994</c:v>
                </c:pt>
                <c:pt idx="2">
                  <c:v>70.5</c:v>
                </c:pt>
                <c:pt idx="3">
                  <c:v>63.7</c:v>
                </c:pt>
                <c:pt idx="4">
                  <c:v>75.3</c:v>
                </c:pt>
                <c:pt idx="5">
                  <c:v>46.8</c:v>
                </c:pt>
                <c:pt idx="6">
                  <c:v>40.799999999999997</c:v>
                </c:pt>
                <c:pt idx="7">
                  <c:v>25.7</c:v>
                </c:pt>
                <c:pt idx="8">
                  <c:v>25.6</c:v>
                </c:pt>
                <c:pt idx="9">
                  <c:v>22</c:v>
                </c:pt>
                <c:pt idx="10">
                  <c:v>17.899999999999999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936-C848-BAA8-1BF2B8B0E7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4075887"/>
        <c:axId val="731618863"/>
      </c:scatterChart>
      <c:valAx>
        <c:axId val="7340758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FRL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1618863"/>
        <c:crosses val="autoZero"/>
        <c:crossBetween val="midCat"/>
      </c:valAx>
      <c:valAx>
        <c:axId val="731618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Meets or Exceeds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407588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CMAS 2023 Math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Charter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Sheet7!$D$2:$D$39</c:f>
              <c:numCache>
                <c:formatCode>0.0%</c:formatCode>
                <c:ptCount val="38"/>
                <c:pt idx="0">
                  <c:v>0.91500000000000004</c:v>
                </c:pt>
                <c:pt idx="1">
                  <c:v>0.84399999999999997</c:v>
                </c:pt>
                <c:pt idx="2">
                  <c:v>0.94299999999999995</c:v>
                </c:pt>
                <c:pt idx="3">
                  <c:v>0.89600000000000002</c:v>
                </c:pt>
                <c:pt idx="4">
                  <c:v>0.92100000000000004</c:v>
                </c:pt>
                <c:pt idx="5">
                  <c:v>0.95299999999999996</c:v>
                </c:pt>
                <c:pt idx="6">
                  <c:v>0.88600000000000001</c:v>
                </c:pt>
                <c:pt idx="7">
                  <c:v>0.51</c:v>
                </c:pt>
                <c:pt idx="8">
                  <c:v>0.45400000000000001</c:v>
                </c:pt>
                <c:pt idx="9">
                  <c:v>0.183</c:v>
                </c:pt>
                <c:pt idx="10">
                  <c:v>0.82599999999999996</c:v>
                </c:pt>
                <c:pt idx="11">
                  <c:v>0.38500000000000001</c:v>
                </c:pt>
                <c:pt idx="12">
                  <c:v>0.86399999999999999</c:v>
                </c:pt>
                <c:pt idx="13">
                  <c:v>0.28199999999999997</c:v>
                </c:pt>
                <c:pt idx="14">
                  <c:v>0.76</c:v>
                </c:pt>
                <c:pt idx="15">
                  <c:v>0.32</c:v>
                </c:pt>
                <c:pt idx="16">
                  <c:v>0.90700000000000003</c:v>
                </c:pt>
                <c:pt idx="17">
                  <c:v>0.89900000000000002</c:v>
                </c:pt>
                <c:pt idx="19">
                  <c:v>0.97299999999999998</c:v>
                </c:pt>
                <c:pt idx="20">
                  <c:v>0.89</c:v>
                </c:pt>
                <c:pt idx="21">
                  <c:v>0.72299999999999998</c:v>
                </c:pt>
                <c:pt idx="22">
                  <c:v>0.74399999999999999</c:v>
                </c:pt>
                <c:pt idx="23">
                  <c:v>0.92700000000000005</c:v>
                </c:pt>
                <c:pt idx="24">
                  <c:v>0.79100000000000004</c:v>
                </c:pt>
                <c:pt idx="25">
                  <c:v>0.64600000000000002</c:v>
                </c:pt>
                <c:pt idx="26">
                  <c:v>0.92800000000000005</c:v>
                </c:pt>
                <c:pt idx="27">
                  <c:v>0.69399999999999995</c:v>
                </c:pt>
                <c:pt idx="28">
                  <c:v>0.76900000000000002</c:v>
                </c:pt>
                <c:pt idx="29">
                  <c:v>0.48799999999999999</c:v>
                </c:pt>
                <c:pt idx="30">
                  <c:v>0.82499999999999996</c:v>
                </c:pt>
                <c:pt idx="31">
                  <c:v>0.8</c:v>
                </c:pt>
                <c:pt idx="32">
                  <c:v>0.93300000000000005</c:v>
                </c:pt>
                <c:pt idx="33">
                  <c:v>0.90300000000000002</c:v>
                </c:pt>
                <c:pt idx="34">
                  <c:v>0.90900000000000003</c:v>
                </c:pt>
                <c:pt idx="35">
                  <c:v>0.94699999999999995</c:v>
                </c:pt>
                <c:pt idx="36">
                  <c:v>0.91800000000000004</c:v>
                </c:pt>
                <c:pt idx="37">
                  <c:v>0.88100000000000001</c:v>
                </c:pt>
              </c:numCache>
            </c:numRef>
          </c:xVal>
          <c:yVal>
            <c:numRef>
              <c:f>Sheet7!$F$2:$F$39</c:f>
              <c:numCache>
                <c:formatCode>General</c:formatCode>
                <c:ptCount val="38"/>
                <c:pt idx="0">
                  <c:v>15</c:v>
                </c:pt>
                <c:pt idx="1">
                  <c:v>48.8</c:v>
                </c:pt>
                <c:pt idx="2">
                  <c:v>8.8000000000000007</c:v>
                </c:pt>
                <c:pt idx="3">
                  <c:v>7.9</c:v>
                </c:pt>
                <c:pt idx="4">
                  <c:v>16.8</c:v>
                </c:pt>
                <c:pt idx="5">
                  <c:v>7.7</c:v>
                </c:pt>
                <c:pt idx="6">
                  <c:v>7.1</c:v>
                </c:pt>
                <c:pt idx="7">
                  <c:v>52.8</c:v>
                </c:pt>
                <c:pt idx="8">
                  <c:v>46.2</c:v>
                </c:pt>
                <c:pt idx="9">
                  <c:v>64.3</c:v>
                </c:pt>
                <c:pt idx="10">
                  <c:v>14</c:v>
                </c:pt>
                <c:pt idx="11">
                  <c:v>26.1</c:v>
                </c:pt>
                <c:pt idx="12">
                  <c:v>35</c:v>
                </c:pt>
                <c:pt idx="13">
                  <c:v>31.5</c:v>
                </c:pt>
                <c:pt idx="14">
                  <c:v>26.2</c:v>
                </c:pt>
                <c:pt idx="15">
                  <c:v>35.4</c:v>
                </c:pt>
                <c:pt idx="16">
                  <c:v>5.0999999999999996</c:v>
                </c:pt>
                <c:pt idx="17">
                  <c:v>11.2</c:v>
                </c:pt>
                <c:pt idx="18">
                  <c:v>33.299999999999997</c:v>
                </c:pt>
                <c:pt idx="19">
                  <c:v>8.3000000000000007</c:v>
                </c:pt>
                <c:pt idx="20">
                  <c:v>20.6</c:v>
                </c:pt>
                <c:pt idx="21">
                  <c:v>25.8</c:v>
                </c:pt>
                <c:pt idx="22">
                  <c:v>20</c:v>
                </c:pt>
                <c:pt idx="23">
                  <c:v>7.3</c:v>
                </c:pt>
                <c:pt idx="24">
                  <c:v>18.7</c:v>
                </c:pt>
                <c:pt idx="25">
                  <c:v>10.5</c:v>
                </c:pt>
                <c:pt idx="26">
                  <c:v>18</c:v>
                </c:pt>
                <c:pt idx="27">
                  <c:v>15.1</c:v>
                </c:pt>
                <c:pt idx="28">
                  <c:v>13.8</c:v>
                </c:pt>
                <c:pt idx="29">
                  <c:v>25.8</c:v>
                </c:pt>
                <c:pt idx="30">
                  <c:v>11.8</c:v>
                </c:pt>
                <c:pt idx="31">
                  <c:v>17.399999999999999</c:v>
                </c:pt>
                <c:pt idx="32">
                  <c:v>8.3000000000000007</c:v>
                </c:pt>
                <c:pt idx="33">
                  <c:v>4.8</c:v>
                </c:pt>
                <c:pt idx="34">
                  <c:v>24.8</c:v>
                </c:pt>
                <c:pt idx="35">
                  <c:v>2.6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9E2-9C45-810D-9834D6FAFEE4}"/>
            </c:ext>
          </c:extLst>
        </c:ser>
        <c:ser>
          <c:idx val="1"/>
          <c:order val="1"/>
          <c:tx>
            <c:v>District-Managed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Sheet7!$D$42:$D$116</c:f>
              <c:numCache>
                <c:formatCode>0.0%</c:formatCode>
                <c:ptCount val="75"/>
                <c:pt idx="1">
                  <c:v>0.10299999999999999</c:v>
                </c:pt>
                <c:pt idx="2">
                  <c:v>0.42899999999999999</c:v>
                </c:pt>
                <c:pt idx="3">
                  <c:v>0.67900000000000005</c:v>
                </c:pt>
                <c:pt idx="4">
                  <c:v>0.11799999999999999</c:v>
                </c:pt>
                <c:pt idx="5">
                  <c:v>0.17299999999999999</c:v>
                </c:pt>
                <c:pt idx="6">
                  <c:v>0.11700000000000001</c:v>
                </c:pt>
                <c:pt idx="7">
                  <c:v>0.14799999999999999</c:v>
                </c:pt>
                <c:pt idx="9">
                  <c:v>0.91800000000000004</c:v>
                </c:pt>
                <c:pt idx="10">
                  <c:v>9.1999999999999998E-2</c:v>
                </c:pt>
                <c:pt idx="11">
                  <c:v>0.82699999999999996</c:v>
                </c:pt>
                <c:pt idx="12">
                  <c:v>0.27500000000000002</c:v>
                </c:pt>
                <c:pt idx="13">
                  <c:v>0.22900000000000001</c:v>
                </c:pt>
                <c:pt idx="14">
                  <c:v>0.433</c:v>
                </c:pt>
                <c:pt idx="15">
                  <c:v>0.96499999999999997</c:v>
                </c:pt>
                <c:pt idx="16">
                  <c:v>0.193</c:v>
                </c:pt>
                <c:pt idx="17">
                  <c:v>0.14399999999999999</c:v>
                </c:pt>
                <c:pt idx="18">
                  <c:v>0.35199999999999998</c:v>
                </c:pt>
                <c:pt idx="19">
                  <c:v>0.156</c:v>
                </c:pt>
                <c:pt idx="20">
                  <c:v>0.96499999999999997</c:v>
                </c:pt>
                <c:pt idx="21">
                  <c:v>0.93200000000000005</c:v>
                </c:pt>
                <c:pt idx="22">
                  <c:v>0.33</c:v>
                </c:pt>
                <c:pt idx="23">
                  <c:v>0.34499999999999997</c:v>
                </c:pt>
                <c:pt idx="24">
                  <c:v>0.33700000000000002</c:v>
                </c:pt>
                <c:pt idx="25">
                  <c:v>0.89600000000000002</c:v>
                </c:pt>
                <c:pt idx="26">
                  <c:v>9.1999999999999998E-2</c:v>
                </c:pt>
                <c:pt idx="27">
                  <c:v>0.19500000000000001</c:v>
                </c:pt>
                <c:pt idx="28">
                  <c:v>0.90400000000000003</c:v>
                </c:pt>
                <c:pt idx="29">
                  <c:v>0.69199999999999995</c:v>
                </c:pt>
                <c:pt idx="30">
                  <c:v>0.50800000000000001</c:v>
                </c:pt>
                <c:pt idx="31">
                  <c:v>0.94499999999999995</c:v>
                </c:pt>
                <c:pt idx="32">
                  <c:v>0.78400000000000003</c:v>
                </c:pt>
                <c:pt idx="33">
                  <c:v>0.63700000000000001</c:v>
                </c:pt>
                <c:pt idx="34">
                  <c:v>0.53200000000000003</c:v>
                </c:pt>
                <c:pt idx="35">
                  <c:v>0.66100000000000003</c:v>
                </c:pt>
                <c:pt idx="36">
                  <c:v>0.64</c:v>
                </c:pt>
                <c:pt idx="37">
                  <c:v>0.89800000000000002</c:v>
                </c:pt>
                <c:pt idx="38">
                  <c:v>0.72499999999999998</c:v>
                </c:pt>
                <c:pt idx="39">
                  <c:v>0.86399999999999999</c:v>
                </c:pt>
                <c:pt idx="40">
                  <c:v>0.92600000000000005</c:v>
                </c:pt>
                <c:pt idx="41">
                  <c:v>0.64800000000000002</c:v>
                </c:pt>
                <c:pt idx="42">
                  <c:v>0.28100000000000003</c:v>
                </c:pt>
                <c:pt idx="43">
                  <c:v>0.69499999999999995</c:v>
                </c:pt>
                <c:pt idx="44">
                  <c:v>0.72499999999999998</c:v>
                </c:pt>
                <c:pt idx="45">
                  <c:v>0.30299999999999999</c:v>
                </c:pt>
                <c:pt idx="46">
                  <c:v>0.879</c:v>
                </c:pt>
                <c:pt idx="47">
                  <c:v>0.81899999999999995</c:v>
                </c:pt>
                <c:pt idx="48">
                  <c:v>0.65800000000000003</c:v>
                </c:pt>
                <c:pt idx="49">
                  <c:v>0.15</c:v>
                </c:pt>
                <c:pt idx="50">
                  <c:v>0.91800000000000004</c:v>
                </c:pt>
                <c:pt idx="51">
                  <c:v>0.93100000000000005</c:v>
                </c:pt>
                <c:pt idx="52">
                  <c:v>0.67800000000000005</c:v>
                </c:pt>
                <c:pt idx="53">
                  <c:v>0.90400000000000003</c:v>
                </c:pt>
                <c:pt idx="54">
                  <c:v>0.876</c:v>
                </c:pt>
                <c:pt idx="55">
                  <c:v>0.95099999999999996</c:v>
                </c:pt>
                <c:pt idx="56">
                  <c:v>0.877</c:v>
                </c:pt>
                <c:pt idx="57">
                  <c:v>0.90600000000000003</c:v>
                </c:pt>
                <c:pt idx="58">
                  <c:v>0.95099999999999996</c:v>
                </c:pt>
                <c:pt idx="59">
                  <c:v>0.92600000000000005</c:v>
                </c:pt>
                <c:pt idx="60">
                  <c:v>0.78900000000000003</c:v>
                </c:pt>
                <c:pt idx="61">
                  <c:v>0.75</c:v>
                </c:pt>
                <c:pt idx="62">
                  <c:v>0.91500000000000004</c:v>
                </c:pt>
                <c:pt idx="63">
                  <c:v>0.93400000000000005</c:v>
                </c:pt>
                <c:pt idx="64">
                  <c:v>0.95599999999999996</c:v>
                </c:pt>
                <c:pt idx="65">
                  <c:v>0.93100000000000005</c:v>
                </c:pt>
                <c:pt idx="66">
                  <c:v>0.88400000000000001</c:v>
                </c:pt>
                <c:pt idx="67">
                  <c:v>0.94</c:v>
                </c:pt>
                <c:pt idx="68">
                  <c:v>0.91700000000000004</c:v>
                </c:pt>
                <c:pt idx="69">
                  <c:v>0.97399999999999998</c:v>
                </c:pt>
                <c:pt idx="70">
                  <c:v>0.85099999999999998</c:v>
                </c:pt>
                <c:pt idx="71">
                  <c:v>0.90600000000000003</c:v>
                </c:pt>
                <c:pt idx="72">
                  <c:v>0.91300000000000003</c:v>
                </c:pt>
                <c:pt idx="73">
                  <c:v>0.94</c:v>
                </c:pt>
                <c:pt idx="74">
                  <c:v>0.96099999999999997</c:v>
                </c:pt>
              </c:numCache>
            </c:numRef>
          </c:xVal>
          <c:yVal>
            <c:numRef>
              <c:f>Sheet7!$F$42:$F$116</c:f>
              <c:numCache>
                <c:formatCode>General</c:formatCode>
                <c:ptCount val="75"/>
                <c:pt idx="0">
                  <c:v>92.2</c:v>
                </c:pt>
                <c:pt idx="1">
                  <c:v>72.5</c:v>
                </c:pt>
                <c:pt idx="2">
                  <c:v>32.700000000000003</c:v>
                </c:pt>
                <c:pt idx="3">
                  <c:v>29.1</c:v>
                </c:pt>
                <c:pt idx="4">
                  <c:v>65.900000000000006</c:v>
                </c:pt>
                <c:pt idx="5">
                  <c:v>68.400000000000006</c:v>
                </c:pt>
                <c:pt idx="6">
                  <c:v>78.8</c:v>
                </c:pt>
                <c:pt idx="7">
                  <c:v>77.400000000000006</c:v>
                </c:pt>
                <c:pt idx="8">
                  <c:v>72.5</c:v>
                </c:pt>
                <c:pt idx="9">
                  <c:v>14.3</c:v>
                </c:pt>
                <c:pt idx="10">
                  <c:v>68.7</c:v>
                </c:pt>
                <c:pt idx="11">
                  <c:v>25</c:v>
                </c:pt>
                <c:pt idx="12">
                  <c:v>57.4</c:v>
                </c:pt>
                <c:pt idx="13">
                  <c:v>66.7</c:v>
                </c:pt>
                <c:pt idx="14">
                  <c:v>46.9</c:v>
                </c:pt>
                <c:pt idx="15">
                  <c:v>4.5999999999999996</c:v>
                </c:pt>
                <c:pt idx="16">
                  <c:v>44</c:v>
                </c:pt>
                <c:pt idx="17">
                  <c:v>52.3</c:v>
                </c:pt>
                <c:pt idx="18">
                  <c:v>56.7</c:v>
                </c:pt>
                <c:pt idx="19">
                  <c:v>74</c:v>
                </c:pt>
                <c:pt idx="20">
                  <c:v>6</c:v>
                </c:pt>
                <c:pt idx="21">
                  <c:v>3.5</c:v>
                </c:pt>
                <c:pt idx="22">
                  <c:v>47</c:v>
                </c:pt>
                <c:pt idx="23">
                  <c:v>50</c:v>
                </c:pt>
                <c:pt idx="24">
                  <c:v>46.6</c:v>
                </c:pt>
                <c:pt idx="25">
                  <c:v>13</c:v>
                </c:pt>
                <c:pt idx="26">
                  <c:v>83.8</c:v>
                </c:pt>
                <c:pt idx="27">
                  <c:v>59.9</c:v>
                </c:pt>
                <c:pt idx="28">
                  <c:v>9.4</c:v>
                </c:pt>
                <c:pt idx="29">
                  <c:v>18.2</c:v>
                </c:pt>
                <c:pt idx="30">
                  <c:v>25.5</c:v>
                </c:pt>
                <c:pt idx="31">
                  <c:v>18</c:v>
                </c:pt>
                <c:pt idx="32">
                  <c:v>35.4</c:v>
                </c:pt>
                <c:pt idx="33">
                  <c:v>16.100000000000001</c:v>
                </c:pt>
                <c:pt idx="34">
                  <c:v>24.4</c:v>
                </c:pt>
                <c:pt idx="35">
                  <c:v>31.8</c:v>
                </c:pt>
                <c:pt idx="36">
                  <c:v>20.9</c:v>
                </c:pt>
                <c:pt idx="37">
                  <c:v>16.3</c:v>
                </c:pt>
                <c:pt idx="38">
                  <c:v>20.6</c:v>
                </c:pt>
                <c:pt idx="39">
                  <c:v>29</c:v>
                </c:pt>
                <c:pt idx="40">
                  <c:v>32</c:v>
                </c:pt>
                <c:pt idx="41">
                  <c:v>9.1</c:v>
                </c:pt>
                <c:pt idx="42">
                  <c:v>62.1</c:v>
                </c:pt>
                <c:pt idx="43">
                  <c:v>24.1</c:v>
                </c:pt>
                <c:pt idx="44">
                  <c:v>13.5</c:v>
                </c:pt>
                <c:pt idx="45">
                  <c:v>15.1</c:v>
                </c:pt>
                <c:pt idx="46">
                  <c:v>13.4</c:v>
                </c:pt>
                <c:pt idx="47">
                  <c:v>25.6</c:v>
                </c:pt>
                <c:pt idx="48">
                  <c:v>15.9</c:v>
                </c:pt>
                <c:pt idx="49">
                  <c:v>75.099999999999994</c:v>
                </c:pt>
                <c:pt idx="50">
                  <c:v>8.6</c:v>
                </c:pt>
                <c:pt idx="51">
                  <c:v>9.8000000000000007</c:v>
                </c:pt>
                <c:pt idx="52">
                  <c:v>13.5</c:v>
                </c:pt>
                <c:pt idx="53">
                  <c:v>10.6</c:v>
                </c:pt>
                <c:pt idx="54">
                  <c:v>17.399999999999999</c:v>
                </c:pt>
                <c:pt idx="55">
                  <c:v>14.3</c:v>
                </c:pt>
                <c:pt idx="56">
                  <c:v>11.4</c:v>
                </c:pt>
                <c:pt idx="57">
                  <c:v>20.7</c:v>
                </c:pt>
                <c:pt idx="58">
                  <c:v>16.2</c:v>
                </c:pt>
                <c:pt idx="59">
                  <c:v>6.1</c:v>
                </c:pt>
                <c:pt idx="60">
                  <c:v>11.4</c:v>
                </c:pt>
                <c:pt idx="61">
                  <c:v>12.7</c:v>
                </c:pt>
                <c:pt idx="62">
                  <c:v>16.2</c:v>
                </c:pt>
                <c:pt idx="63">
                  <c:v>6.6</c:v>
                </c:pt>
                <c:pt idx="64">
                  <c:v>9</c:v>
                </c:pt>
                <c:pt idx="65">
                  <c:v>8.6</c:v>
                </c:pt>
                <c:pt idx="66">
                  <c:v>8.6999999999999993</c:v>
                </c:pt>
                <c:pt idx="67">
                  <c:v>8.1999999999999993</c:v>
                </c:pt>
                <c:pt idx="68">
                  <c:v>9.5</c:v>
                </c:pt>
                <c:pt idx="69">
                  <c:v>6.7</c:v>
                </c:pt>
                <c:pt idx="70">
                  <c:v>2.8</c:v>
                </c:pt>
                <c:pt idx="71">
                  <c:v>11.1</c:v>
                </c:pt>
                <c:pt idx="72">
                  <c:v>6</c:v>
                </c:pt>
                <c:pt idx="73">
                  <c:v>9.1</c:v>
                </c:pt>
                <c:pt idx="74">
                  <c:v>5.4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9E2-9C45-810D-9834D6FAFEE4}"/>
            </c:ext>
          </c:extLst>
        </c:ser>
        <c:ser>
          <c:idx val="2"/>
          <c:order val="2"/>
          <c:tx>
            <c:v>Innovation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Sheet7!$D$117:$D$145</c:f>
              <c:numCache>
                <c:formatCode>0.0%</c:formatCode>
                <c:ptCount val="29"/>
                <c:pt idx="0">
                  <c:v>0.71499999999999997</c:v>
                </c:pt>
                <c:pt idx="1">
                  <c:v>0.86299999999999999</c:v>
                </c:pt>
                <c:pt idx="2">
                  <c:v>0.9</c:v>
                </c:pt>
                <c:pt idx="3">
                  <c:v>0.95199999999999996</c:v>
                </c:pt>
                <c:pt idx="4">
                  <c:v>0.29399999999999998</c:v>
                </c:pt>
                <c:pt idx="5">
                  <c:v>0.85</c:v>
                </c:pt>
                <c:pt idx="6">
                  <c:v>0.82099999999999995</c:v>
                </c:pt>
                <c:pt idx="7">
                  <c:v>0.16900000000000001</c:v>
                </c:pt>
                <c:pt idx="8">
                  <c:v>0.372</c:v>
                </c:pt>
                <c:pt idx="9">
                  <c:v>0.92500000000000004</c:v>
                </c:pt>
                <c:pt idx="10">
                  <c:v>0.20100000000000001</c:v>
                </c:pt>
                <c:pt idx="11">
                  <c:v>0.245</c:v>
                </c:pt>
                <c:pt idx="12">
                  <c:v>0.55600000000000005</c:v>
                </c:pt>
                <c:pt idx="13">
                  <c:v>0.34200000000000003</c:v>
                </c:pt>
                <c:pt idx="14">
                  <c:v>0.59499999999999997</c:v>
                </c:pt>
                <c:pt idx="15">
                  <c:v>0.81499999999999995</c:v>
                </c:pt>
                <c:pt idx="16">
                  <c:v>0.81699999999999995</c:v>
                </c:pt>
                <c:pt idx="17">
                  <c:v>0.79800000000000004</c:v>
                </c:pt>
                <c:pt idx="18">
                  <c:v>0.73099999999999998</c:v>
                </c:pt>
                <c:pt idx="19">
                  <c:v>0.72399999999999998</c:v>
                </c:pt>
                <c:pt idx="20">
                  <c:v>0.90300000000000002</c:v>
                </c:pt>
                <c:pt idx="21">
                  <c:v>0.89300000000000002</c:v>
                </c:pt>
                <c:pt idx="22">
                  <c:v>0.91500000000000004</c:v>
                </c:pt>
                <c:pt idx="23">
                  <c:v>0.89500000000000002</c:v>
                </c:pt>
                <c:pt idx="24">
                  <c:v>0.95799999999999996</c:v>
                </c:pt>
                <c:pt idx="25">
                  <c:v>0.95699999999999996</c:v>
                </c:pt>
                <c:pt idx="26">
                  <c:v>0.96299999999999997</c:v>
                </c:pt>
                <c:pt idx="27">
                  <c:v>0.94399999999999995</c:v>
                </c:pt>
                <c:pt idx="28">
                  <c:v>0.88200000000000001</c:v>
                </c:pt>
              </c:numCache>
            </c:numRef>
          </c:xVal>
          <c:yVal>
            <c:numRef>
              <c:f>Sheet7!$F$117:$F$145</c:f>
              <c:numCache>
                <c:formatCode>General</c:formatCode>
                <c:ptCount val="29"/>
                <c:pt idx="0">
                  <c:v>13.7</c:v>
                </c:pt>
                <c:pt idx="2">
                  <c:v>9.8000000000000007</c:v>
                </c:pt>
                <c:pt idx="3">
                  <c:v>14.1</c:v>
                </c:pt>
                <c:pt idx="4">
                  <c:v>69.7</c:v>
                </c:pt>
                <c:pt idx="5">
                  <c:v>6</c:v>
                </c:pt>
                <c:pt idx="7">
                  <c:v>52.8</c:v>
                </c:pt>
                <c:pt idx="8">
                  <c:v>57.4</c:v>
                </c:pt>
                <c:pt idx="9">
                  <c:v>12.5</c:v>
                </c:pt>
                <c:pt idx="10">
                  <c:v>51.6</c:v>
                </c:pt>
                <c:pt idx="11">
                  <c:v>42.4</c:v>
                </c:pt>
                <c:pt idx="12">
                  <c:v>17.2</c:v>
                </c:pt>
                <c:pt idx="13">
                  <c:v>43.9</c:v>
                </c:pt>
                <c:pt idx="14">
                  <c:v>26.7</c:v>
                </c:pt>
                <c:pt idx="15">
                  <c:v>25.2</c:v>
                </c:pt>
                <c:pt idx="16">
                  <c:v>16.3</c:v>
                </c:pt>
                <c:pt idx="17">
                  <c:v>5.7</c:v>
                </c:pt>
                <c:pt idx="18">
                  <c:v>17.100000000000001</c:v>
                </c:pt>
                <c:pt idx="19">
                  <c:v>14.6</c:v>
                </c:pt>
                <c:pt idx="20">
                  <c:v>11.8</c:v>
                </c:pt>
                <c:pt idx="21">
                  <c:v>12.3</c:v>
                </c:pt>
                <c:pt idx="22">
                  <c:v>14.2</c:v>
                </c:pt>
                <c:pt idx="23">
                  <c:v>19.899999999999999</c:v>
                </c:pt>
                <c:pt idx="24">
                  <c:v>16.3</c:v>
                </c:pt>
                <c:pt idx="25">
                  <c:v>6</c:v>
                </c:pt>
                <c:pt idx="26">
                  <c:v>5.2</c:v>
                </c:pt>
                <c:pt idx="27">
                  <c:v>9.6999999999999993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9E2-9C45-810D-9834D6FAFEE4}"/>
            </c:ext>
          </c:extLst>
        </c:ser>
        <c:ser>
          <c:idx val="3"/>
          <c:order val="3"/>
          <c:tx>
            <c:v>Innovation Zone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Sheet7!$D$146:$D$156</c:f>
              <c:numCache>
                <c:formatCode>0.0%</c:formatCode>
                <c:ptCount val="11"/>
                <c:pt idx="0">
                  <c:v>0.189</c:v>
                </c:pt>
                <c:pt idx="1">
                  <c:v>0.251</c:v>
                </c:pt>
                <c:pt idx="2">
                  <c:v>0.13500000000000001</c:v>
                </c:pt>
                <c:pt idx="3">
                  <c:v>0.40600000000000003</c:v>
                </c:pt>
                <c:pt idx="4">
                  <c:v>0.156</c:v>
                </c:pt>
                <c:pt idx="5">
                  <c:v>0.60099999999999998</c:v>
                </c:pt>
                <c:pt idx="6">
                  <c:v>0.69</c:v>
                </c:pt>
                <c:pt idx="7">
                  <c:v>0.84799999999999998</c:v>
                </c:pt>
                <c:pt idx="8">
                  <c:v>0.88400000000000001</c:v>
                </c:pt>
                <c:pt idx="9">
                  <c:v>0.90100000000000002</c:v>
                </c:pt>
                <c:pt idx="10">
                  <c:v>0.79200000000000004</c:v>
                </c:pt>
              </c:numCache>
            </c:numRef>
          </c:xVal>
          <c:yVal>
            <c:numRef>
              <c:f>Sheet7!$F$146:$F$156</c:f>
              <c:numCache>
                <c:formatCode>General</c:formatCode>
                <c:ptCount val="11"/>
                <c:pt idx="0">
                  <c:v>59.8</c:v>
                </c:pt>
                <c:pt idx="1">
                  <c:v>68.7</c:v>
                </c:pt>
                <c:pt idx="2">
                  <c:v>68.2</c:v>
                </c:pt>
                <c:pt idx="3">
                  <c:v>64.099999999999994</c:v>
                </c:pt>
                <c:pt idx="4">
                  <c:v>66.8</c:v>
                </c:pt>
                <c:pt idx="5">
                  <c:v>28.9</c:v>
                </c:pt>
                <c:pt idx="6">
                  <c:v>17.899999999999999</c:v>
                </c:pt>
                <c:pt idx="7">
                  <c:v>24.2</c:v>
                </c:pt>
                <c:pt idx="8">
                  <c:v>7.4</c:v>
                </c:pt>
                <c:pt idx="9">
                  <c:v>11.4</c:v>
                </c:pt>
                <c:pt idx="10">
                  <c:v>7.9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9E2-9C45-810D-9834D6FAF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4075887"/>
        <c:axId val="731618863"/>
      </c:scatterChart>
      <c:valAx>
        <c:axId val="7340758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FRL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1618863"/>
        <c:crosses val="autoZero"/>
        <c:crossBetween val="midCat"/>
      </c:valAx>
      <c:valAx>
        <c:axId val="731618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Meets or Exceeds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407588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CMAS ELA Growth Distribution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&lt;25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Sheet4!$Q$39:$Q$42</c:f>
              <c:strCache>
                <c:ptCount val="4"/>
                <c:pt idx="0">
                  <c:v>Charter</c:v>
                </c:pt>
                <c:pt idx="1">
                  <c:v>District-Managed</c:v>
                </c:pt>
                <c:pt idx="2">
                  <c:v>Innovation</c:v>
                </c:pt>
                <c:pt idx="3">
                  <c:v>Innovation Zone</c:v>
                </c:pt>
              </c:strCache>
            </c:strRef>
          </c:cat>
          <c:val>
            <c:numRef>
              <c:f>Sheet4!$R$39:$R$42</c:f>
              <c:numCache>
                <c:formatCode>0.0%</c:formatCode>
                <c:ptCount val="4"/>
                <c:pt idx="0">
                  <c:v>0</c:v>
                </c:pt>
                <c:pt idx="1">
                  <c:v>2.6666666666666668E-2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39-7C45-AECA-7BB9D550DA43}"/>
            </c:ext>
          </c:extLst>
        </c:ser>
        <c:ser>
          <c:idx val="2"/>
          <c:order val="1"/>
          <c:tx>
            <c:v>25-49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Sheet4!$Q$39:$Q$42</c:f>
              <c:strCache>
                <c:ptCount val="4"/>
                <c:pt idx="0">
                  <c:v>Charter</c:v>
                </c:pt>
                <c:pt idx="1">
                  <c:v>District-Managed</c:v>
                </c:pt>
                <c:pt idx="2">
                  <c:v>Innovation</c:v>
                </c:pt>
                <c:pt idx="3">
                  <c:v>Innovation Zone</c:v>
                </c:pt>
              </c:strCache>
            </c:strRef>
          </c:cat>
          <c:val>
            <c:numRef>
              <c:f>Sheet4!$T$39:$T$42</c:f>
              <c:numCache>
                <c:formatCode>0.0%</c:formatCode>
                <c:ptCount val="4"/>
                <c:pt idx="0">
                  <c:v>0.47222222222222221</c:v>
                </c:pt>
                <c:pt idx="1">
                  <c:v>0.4</c:v>
                </c:pt>
                <c:pt idx="2">
                  <c:v>0.6428571428571429</c:v>
                </c:pt>
                <c:pt idx="3">
                  <c:v>9.0909090909090912E-2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39-7C45-AECA-7BB9D550DA43}"/>
            </c:ext>
          </c:extLst>
        </c:ser>
        <c:ser>
          <c:idx val="3"/>
          <c:order val="2"/>
          <c:tx>
            <c:v>50-65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Sheet4!$Q$39:$Q$42</c:f>
              <c:strCache>
                <c:ptCount val="4"/>
                <c:pt idx="0">
                  <c:v>Charter</c:v>
                </c:pt>
                <c:pt idx="1">
                  <c:v>District-Managed</c:v>
                </c:pt>
                <c:pt idx="2">
                  <c:v>Innovation</c:v>
                </c:pt>
                <c:pt idx="3">
                  <c:v>Innovation Zone</c:v>
                </c:pt>
              </c:strCache>
            </c:strRef>
          </c:cat>
          <c:val>
            <c:numRef>
              <c:f>Sheet4!$U$39:$U$42</c:f>
              <c:numCache>
                <c:formatCode>0.0%</c:formatCode>
                <c:ptCount val="4"/>
                <c:pt idx="0">
                  <c:v>0.5</c:v>
                </c:pt>
                <c:pt idx="1">
                  <c:v>0.45333333333333331</c:v>
                </c:pt>
                <c:pt idx="2">
                  <c:v>0.32142857142857145</c:v>
                </c:pt>
                <c:pt idx="3">
                  <c:v>0.54545454545454541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39-7C45-AECA-7BB9D550DA43}"/>
            </c:ext>
          </c:extLst>
        </c:ser>
        <c:ser>
          <c:idx val="1"/>
          <c:order val="3"/>
          <c:tx>
            <c:v>&gt;65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Sheet4!$Q$39:$Q$42</c:f>
              <c:strCache>
                <c:ptCount val="4"/>
                <c:pt idx="0">
                  <c:v>Charter</c:v>
                </c:pt>
                <c:pt idx="1">
                  <c:v>District-Managed</c:v>
                </c:pt>
                <c:pt idx="2">
                  <c:v>Innovation</c:v>
                </c:pt>
                <c:pt idx="3">
                  <c:v>Innovation Zone</c:v>
                </c:pt>
              </c:strCache>
            </c:strRef>
          </c:cat>
          <c:val>
            <c:numRef>
              <c:f>Sheet4!$S$39:$S$42</c:f>
              <c:numCache>
                <c:formatCode>0.0%</c:formatCode>
                <c:ptCount val="4"/>
                <c:pt idx="0">
                  <c:v>2.7777777777777776E-2</c:v>
                </c:pt>
                <c:pt idx="1">
                  <c:v>0.12</c:v>
                </c:pt>
                <c:pt idx="2">
                  <c:v>3.5714285714285712E-2</c:v>
                </c:pt>
                <c:pt idx="3">
                  <c:v>0.36363636363636365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39-7C45-AECA-7BB9D550DA4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58187983"/>
        <c:axId val="1454277999"/>
      </c:barChart>
      <c:catAx>
        <c:axId val="1458187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4277999"/>
        <c:crosses val="autoZero"/>
        <c:auto val="1"/>
        <c:lblAlgn val="ctr"/>
        <c:lblOffset val="100"/>
        <c:noMultiLvlLbl val="0"/>
      </c:catAx>
      <c:valAx>
        <c:axId val="145427799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Schools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8187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CMAS Math Growth Distribution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&lt;25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Sheet4!$Q$39:$Q$42</c:f>
              <c:strCache>
                <c:ptCount val="4"/>
                <c:pt idx="0">
                  <c:v>Charter</c:v>
                </c:pt>
                <c:pt idx="1">
                  <c:v>District-Managed</c:v>
                </c:pt>
                <c:pt idx="2">
                  <c:v>Innovation</c:v>
                </c:pt>
                <c:pt idx="3">
                  <c:v>Innovation Zone</c:v>
                </c:pt>
              </c:strCache>
            </c:strRef>
          </c:cat>
          <c:val>
            <c:numRef>
              <c:f>Sheet4!$R$47:$R$50</c:f>
              <c:numCache>
                <c:formatCode>0.0%</c:formatCode>
                <c:ptCount val="4"/>
                <c:pt idx="0">
                  <c:v>2.7027027027027029E-2</c:v>
                </c:pt>
                <c:pt idx="1">
                  <c:v>1.3333333333333334E-2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21-A547-B441-FB63C9B534A2}"/>
            </c:ext>
          </c:extLst>
        </c:ser>
        <c:ser>
          <c:idx val="2"/>
          <c:order val="1"/>
          <c:tx>
            <c:v>25-49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Sheet4!$Q$39:$Q$42</c:f>
              <c:strCache>
                <c:ptCount val="4"/>
                <c:pt idx="0">
                  <c:v>Charter</c:v>
                </c:pt>
                <c:pt idx="1">
                  <c:v>District-Managed</c:v>
                </c:pt>
                <c:pt idx="2">
                  <c:v>Innovation</c:v>
                </c:pt>
                <c:pt idx="3">
                  <c:v>Innovation Zone</c:v>
                </c:pt>
              </c:strCache>
            </c:strRef>
          </c:cat>
          <c:val>
            <c:numRef>
              <c:f>Sheet4!$T$47:$T$50</c:f>
              <c:numCache>
                <c:formatCode>0.0%</c:formatCode>
                <c:ptCount val="4"/>
                <c:pt idx="0">
                  <c:v>0.48648648648648651</c:v>
                </c:pt>
                <c:pt idx="1">
                  <c:v>0.44</c:v>
                </c:pt>
                <c:pt idx="2">
                  <c:v>0.5714285714285714</c:v>
                </c:pt>
                <c:pt idx="3">
                  <c:v>0.18181818181818182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21-A547-B441-FB63C9B534A2}"/>
            </c:ext>
          </c:extLst>
        </c:ser>
        <c:ser>
          <c:idx val="3"/>
          <c:order val="2"/>
          <c:tx>
            <c:v>50-65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Sheet4!$Q$39:$Q$42</c:f>
              <c:strCache>
                <c:ptCount val="4"/>
                <c:pt idx="0">
                  <c:v>Charter</c:v>
                </c:pt>
                <c:pt idx="1">
                  <c:v>District-Managed</c:v>
                </c:pt>
                <c:pt idx="2">
                  <c:v>Innovation</c:v>
                </c:pt>
                <c:pt idx="3">
                  <c:v>Innovation Zone</c:v>
                </c:pt>
              </c:strCache>
            </c:strRef>
          </c:cat>
          <c:val>
            <c:numRef>
              <c:f>Sheet4!$U$47:$U$50</c:f>
              <c:numCache>
                <c:formatCode>0.0%</c:formatCode>
                <c:ptCount val="4"/>
                <c:pt idx="0">
                  <c:v>0.3783783783783784</c:v>
                </c:pt>
                <c:pt idx="1">
                  <c:v>0.41333333333333333</c:v>
                </c:pt>
                <c:pt idx="2">
                  <c:v>0.39285714285714285</c:v>
                </c:pt>
                <c:pt idx="3">
                  <c:v>0.54545454545454541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21-A547-B441-FB63C9B534A2}"/>
            </c:ext>
          </c:extLst>
        </c:ser>
        <c:ser>
          <c:idx val="1"/>
          <c:order val="3"/>
          <c:tx>
            <c:v>&gt;65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Sheet4!$Q$39:$Q$42</c:f>
              <c:strCache>
                <c:ptCount val="4"/>
                <c:pt idx="0">
                  <c:v>Charter</c:v>
                </c:pt>
                <c:pt idx="1">
                  <c:v>District-Managed</c:v>
                </c:pt>
                <c:pt idx="2">
                  <c:v>Innovation</c:v>
                </c:pt>
                <c:pt idx="3">
                  <c:v>Innovation Zone</c:v>
                </c:pt>
              </c:strCache>
            </c:strRef>
          </c:cat>
          <c:val>
            <c:numRef>
              <c:f>Sheet4!$S$47:$S$50</c:f>
              <c:numCache>
                <c:formatCode>0.0%</c:formatCode>
                <c:ptCount val="4"/>
                <c:pt idx="0">
                  <c:v>0.10810810810810811</c:v>
                </c:pt>
                <c:pt idx="1">
                  <c:v>0.13333333333333333</c:v>
                </c:pt>
                <c:pt idx="2">
                  <c:v>3.5714285714285712E-2</c:v>
                </c:pt>
                <c:pt idx="3">
                  <c:v>0.27272727272727271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21-A547-B441-FB63C9B534A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58187983"/>
        <c:axId val="1454277999"/>
      </c:barChart>
      <c:catAx>
        <c:axId val="1458187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4277999"/>
        <c:crosses val="autoZero"/>
        <c:auto val="1"/>
        <c:lblAlgn val="ctr"/>
        <c:lblOffset val="100"/>
        <c:noMultiLvlLbl val="0"/>
      </c:catAx>
      <c:valAx>
        <c:axId val="145427799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Schools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8187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CMAS 2023: FRL Student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Sheet5!$A$3</c:f>
              <c:strCache>
                <c:ptCount val="1"/>
                <c:pt idx="0">
                  <c:v>Charter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(Sheet5!$E$3,Sheet5!$J$3)</c:f>
              <c:numCache>
                <c:formatCode>0.0%</c:formatCode>
                <c:ptCount val="2"/>
                <c:pt idx="0">
                  <c:v>0.25811058967557643</c:v>
                </c:pt>
                <c:pt idx="1">
                  <c:v>0.16395296246042515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14-0743-9674-5054B0467718}"/>
            </c:ext>
          </c:extLst>
        </c:ser>
        <c:ser>
          <c:idx val="1"/>
          <c:order val="1"/>
          <c:tx>
            <c:strRef>
              <c:f>Sheet5!$A$4</c:f>
              <c:strCache>
                <c:ptCount val="1"/>
                <c:pt idx="0">
                  <c:v>District-Managed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(Sheet5!$E$4,Sheet5!$J$4)</c:f>
              <c:numCache>
                <c:formatCode>0.0%</c:formatCode>
                <c:ptCount val="2"/>
                <c:pt idx="0">
                  <c:v>0.2043506921555702</c:v>
                </c:pt>
                <c:pt idx="1">
                  <c:v>0.1343570057581574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14-0743-9674-5054B0467718}"/>
            </c:ext>
          </c:extLst>
        </c:ser>
        <c:ser>
          <c:idx val="2"/>
          <c:order val="2"/>
          <c:tx>
            <c:strRef>
              <c:f>Sheet5!$A$5</c:f>
              <c:strCache>
                <c:ptCount val="1"/>
                <c:pt idx="0">
                  <c:v>Innovation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(Sheet5!$E$5,Sheet5!$J$5)</c:f>
              <c:numCache>
                <c:formatCode>0.0%</c:formatCode>
                <c:ptCount val="2"/>
                <c:pt idx="0">
                  <c:v>0.23192771084337349</c:v>
                </c:pt>
                <c:pt idx="1">
                  <c:v>0.13459570112589561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14-0743-9674-5054B0467718}"/>
            </c:ext>
          </c:extLst>
        </c:ser>
        <c:ser>
          <c:idx val="3"/>
          <c:order val="3"/>
          <c:tx>
            <c:strRef>
              <c:f>Sheet5!$A$6</c:f>
              <c:strCache>
                <c:ptCount val="1"/>
                <c:pt idx="0">
                  <c:v>Innovation Zone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(Sheet5!$E$6,Sheet5!$J$6)</c:f>
              <c:numCache>
                <c:formatCode>0.0%</c:formatCode>
                <c:ptCount val="2"/>
                <c:pt idx="0">
                  <c:v>0.27672955974842767</c:v>
                </c:pt>
                <c:pt idx="1">
                  <c:v>0.14674735249621784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14-0743-9674-5054B04677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84688767"/>
        <c:axId val="1484699887"/>
      </c:barChart>
      <c:catAx>
        <c:axId val="1484688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4699887"/>
        <c:crosses val="autoZero"/>
        <c:auto val="1"/>
        <c:lblAlgn val="ctr"/>
        <c:lblOffset val="100"/>
        <c:noMultiLvlLbl val="0"/>
      </c:catAx>
      <c:valAx>
        <c:axId val="1484699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FRL Students Meets or Exceeds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4688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CMAS 2023: Black Student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Sheet5!$A$3</c:f>
              <c:strCache>
                <c:ptCount val="1"/>
                <c:pt idx="0">
                  <c:v>Charter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(Sheet5!$E$12,Sheet5!$J$12)</c:f>
              <c:numCache>
                <c:formatCode>0.0%</c:formatCode>
                <c:ptCount val="2"/>
                <c:pt idx="0">
                  <c:v>0.36183745583038868</c:v>
                </c:pt>
                <c:pt idx="1">
                  <c:v>0.26024279210925644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DF-6445-84C3-B47BD0D0AABC}"/>
            </c:ext>
          </c:extLst>
        </c:ser>
        <c:ser>
          <c:idx val="1"/>
          <c:order val="1"/>
          <c:tx>
            <c:strRef>
              <c:f>Sheet5!$A$4</c:f>
              <c:strCache>
                <c:ptCount val="1"/>
                <c:pt idx="0">
                  <c:v>District-Managed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(Sheet5!$E$13,Sheet5!$J$13)</c:f>
              <c:numCache>
                <c:formatCode>0.0%</c:formatCode>
                <c:ptCount val="2"/>
                <c:pt idx="0">
                  <c:v>0.20860617399438727</c:v>
                </c:pt>
                <c:pt idx="1">
                  <c:v>0.14492753623188406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DF-6445-84C3-B47BD0D0AABC}"/>
            </c:ext>
          </c:extLst>
        </c:ser>
        <c:ser>
          <c:idx val="2"/>
          <c:order val="2"/>
          <c:tx>
            <c:strRef>
              <c:f>Sheet5!$A$5</c:f>
              <c:strCache>
                <c:ptCount val="1"/>
                <c:pt idx="0">
                  <c:v>Innovation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(Sheet5!$E$14,Sheet5!$J$14)</c:f>
              <c:numCache>
                <c:formatCode>0.0%</c:formatCode>
                <c:ptCount val="2"/>
                <c:pt idx="0">
                  <c:v>0.24550898203592814</c:v>
                </c:pt>
                <c:pt idx="1">
                  <c:v>0.14689265536723164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DF-6445-84C3-B47BD0D0AABC}"/>
            </c:ext>
          </c:extLst>
        </c:ser>
        <c:ser>
          <c:idx val="3"/>
          <c:order val="3"/>
          <c:tx>
            <c:strRef>
              <c:f>Sheet5!$A$6</c:f>
              <c:strCache>
                <c:ptCount val="1"/>
                <c:pt idx="0">
                  <c:v>Innovation Zone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(Sheet5!$E$15,Sheet5!$J$15)</c:f>
              <c:numCache>
                <c:formatCode>0.0%</c:formatCode>
                <c:ptCount val="2"/>
                <c:pt idx="0">
                  <c:v>0.32110091743119268</c:v>
                </c:pt>
                <c:pt idx="1">
                  <c:v>0.21785714285714286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DF-6445-84C3-B47BD0D0AA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84688767"/>
        <c:axId val="1484699887"/>
      </c:barChart>
      <c:catAx>
        <c:axId val="1484688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4699887"/>
        <c:crosses val="autoZero"/>
        <c:auto val="1"/>
        <c:lblAlgn val="ctr"/>
        <c:lblOffset val="100"/>
        <c:noMultiLvlLbl val="0"/>
      </c:catAx>
      <c:valAx>
        <c:axId val="1484699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Black Students Meets or Exceeds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4688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CMAS 2023: Hispanic Student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Sheet5!$A$3</c:f>
              <c:strCache>
                <c:ptCount val="1"/>
                <c:pt idx="0">
                  <c:v>Charter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(Sheet5!$E$20,Sheet5!$J$20)</c:f>
              <c:numCache>
                <c:formatCode>0.0%</c:formatCode>
                <c:ptCount val="2"/>
                <c:pt idx="0">
                  <c:v>0.24777867528271405</c:v>
                </c:pt>
                <c:pt idx="1">
                  <c:v>0.16773696378114564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B6-F14F-8F1D-E7804BED07BC}"/>
            </c:ext>
          </c:extLst>
        </c:ser>
        <c:ser>
          <c:idx val="1"/>
          <c:order val="1"/>
          <c:tx>
            <c:strRef>
              <c:f>Sheet5!$A$4</c:f>
              <c:strCache>
                <c:ptCount val="1"/>
                <c:pt idx="0">
                  <c:v>District-Managed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(Sheet5!$E$21,Sheet5!$J$21)</c:f>
              <c:numCache>
                <c:formatCode>0.0%</c:formatCode>
                <c:ptCount val="2"/>
                <c:pt idx="0">
                  <c:v>0.23651522885826101</c:v>
                </c:pt>
                <c:pt idx="1">
                  <c:v>0.16892502258355918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B6-F14F-8F1D-E7804BED07BC}"/>
            </c:ext>
          </c:extLst>
        </c:ser>
        <c:ser>
          <c:idx val="2"/>
          <c:order val="2"/>
          <c:tx>
            <c:strRef>
              <c:f>Sheet5!$A$5</c:f>
              <c:strCache>
                <c:ptCount val="1"/>
                <c:pt idx="0">
                  <c:v>Innovation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(Sheet5!$E$22,Sheet5!$J$22)</c:f>
              <c:numCache>
                <c:formatCode>0.0%</c:formatCode>
                <c:ptCount val="2"/>
                <c:pt idx="0">
                  <c:v>0.24248927038626608</c:v>
                </c:pt>
                <c:pt idx="1">
                  <c:v>0.15542802486848398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B6-F14F-8F1D-E7804BED07BC}"/>
            </c:ext>
          </c:extLst>
        </c:ser>
        <c:ser>
          <c:idx val="3"/>
          <c:order val="3"/>
          <c:tx>
            <c:strRef>
              <c:f>Sheet5!$A$6</c:f>
              <c:strCache>
                <c:ptCount val="1"/>
                <c:pt idx="0">
                  <c:v>Innovation Zone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(Sheet5!$E$23,Sheet5!$J$23)</c:f>
              <c:numCache>
                <c:formatCode>0.0%</c:formatCode>
                <c:ptCount val="2"/>
                <c:pt idx="0">
                  <c:v>0.35921501706484643</c:v>
                </c:pt>
                <c:pt idx="1">
                  <c:v>0.22187254130605821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B6-F14F-8F1D-E7804BED07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84688767"/>
        <c:axId val="1484699887"/>
      </c:barChart>
      <c:catAx>
        <c:axId val="1484688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4699887"/>
        <c:crosses val="autoZero"/>
        <c:auto val="1"/>
        <c:lblAlgn val="ctr"/>
        <c:lblOffset val="100"/>
        <c:noMultiLvlLbl val="0"/>
      </c:catAx>
      <c:valAx>
        <c:axId val="1484699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Hispanic Students Meets or Exceeds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4688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CMAS 2023:English Learner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Sheet5!$A$3</c:f>
              <c:strCache>
                <c:ptCount val="1"/>
                <c:pt idx="0">
                  <c:v>Charter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F5DD-DC43-8E6A-6F9BB4445B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(Sheet5!$E$36,Sheet5!$J$36)</c:f>
              <c:numCache>
                <c:formatCode>0.0%</c:formatCode>
                <c:ptCount val="2"/>
                <c:pt idx="0" formatCode="General">
                  <c:v>0.11417475728155339</c:v>
                </c:pt>
                <c:pt idx="1">
                  <c:v>0.1016627078384798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DD-DC43-8E6A-6F9BB4445B7E}"/>
            </c:ext>
          </c:extLst>
        </c:ser>
        <c:ser>
          <c:idx val="1"/>
          <c:order val="1"/>
          <c:tx>
            <c:strRef>
              <c:f>Sheet5!$A$4</c:f>
              <c:strCache>
                <c:ptCount val="1"/>
                <c:pt idx="0">
                  <c:v>District-Managed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(Sheet5!$E$37,Sheet5!$J$37)</c:f>
              <c:numCache>
                <c:formatCode>0.0%</c:formatCode>
                <c:ptCount val="2"/>
                <c:pt idx="0">
                  <c:v>0.12173563680192849</c:v>
                </c:pt>
                <c:pt idx="1">
                  <c:v>0.10432330827067669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DD-DC43-8E6A-6F9BB4445B7E}"/>
            </c:ext>
          </c:extLst>
        </c:ser>
        <c:ser>
          <c:idx val="2"/>
          <c:order val="2"/>
          <c:tx>
            <c:strRef>
              <c:f>Sheet5!$A$5</c:f>
              <c:strCache>
                <c:ptCount val="1"/>
                <c:pt idx="0">
                  <c:v>Innovation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(Sheet5!$E$38,Sheet5!$J$38)</c:f>
              <c:numCache>
                <c:formatCode>0.0%</c:formatCode>
                <c:ptCount val="2"/>
                <c:pt idx="0">
                  <c:v>0.10741301059001512</c:v>
                </c:pt>
                <c:pt idx="1">
                  <c:v>8.5840707964601776E-2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DD-DC43-8E6A-6F9BB4445B7E}"/>
            </c:ext>
          </c:extLst>
        </c:ser>
        <c:ser>
          <c:idx val="3"/>
          <c:order val="3"/>
          <c:tx>
            <c:strRef>
              <c:f>Sheet5!$A$6</c:f>
              <c:strCache>
                <c:ptCount val="1"/>
                <c:pt idx="0">
                  <c:v>Innovation Zone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(Sheet5!$E$39,Sheet5!$J$39)</c:f>
              <c:numCache>
                <c:formatCode>0.0%</c:formatCode>
                <c:ptCount val="2"/>
                <c:pt idx="0">
                  <c:v>0.13672922252010725</c:v>
                </c:pt>
                <c:pt idx="1">
                  <c:v>0.11059907834101383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DD-DC43-8E6A-6F9BB4445B7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84688767"/>
        <c:axId val="1484699887"/>
      </c:barChart>
      <c:catAx>
        <c:axId val="1484688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4699887"/>
        <c:crosses val="autoZero"/>
        <c:auto val="1"/>
        <c:lblAlgn val="ctr"/>
        <c:lblOffset val="100"/>
        <c:noMultiLvlLbl val="0"/>
      </c:catAx>
      <c:valAx>
        <c:axId val="1484699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EL Students Meets or Exceeds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4688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CMAS 2023: Special Education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Sheet5!$A$3</c:f>
              <c:strCache>
                <c:ptCount val="1"/>
                <c:pt idx="0">
                  <c:v>Charter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(Sheet5!$E$44,Sheet5!$J$44)</c:f>
              <c:numCache>
                <c:formatCode>0.0%</c:formatCode>
                <c:ptCount val="2"/>
                <c:pt idx="0">
                  <c:v>0.16901408450704225</c:v>
                </c:pt>
                <c:pt idx="1">
                  <c:v>0.12890625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34-E64E-A768-026519CDD0B0}"/>
            </c:ext>
          </c:extLst>
        </c:ser>
        <c:ser>
          <c:idx val="1"/>
          <c:order val="1"/>
          <c:tx>
            <c:strRef>
              <c:f>Sheet5!$A$4</c:f>
              <c:strCache>
                <c:ptCount val="1"/>
                <c:pt idx="0">
                  <c:v>District-Managed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(Sheet5!$E$45,Sheet5!$J$45)</c:f>
              <c:numCache>
                <c:formatCode>0.0%</c:formatCode>
                <c:ptCount val="2"/>
                <c:pt idx="0">
                  <c:v>0.22587719298245615</c:v>
                </c:pt>
                <c:pt idx="1">
                  <c:v>0.20348837209302326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34-E64E-A768-026519CDD0B0}"/>
            </c:ext>
          </c:extLst>
        </c:ser>
        <c:ser>
          <c:idx val="2"/>
          <c:order val="2"/>
          <c:tx>
            <c:strRef>
              <c:f>Sheet5!$A$5</c:f>
              <c:strCache>
                <c:ptCount val="1"/>
                <c:pt idx="0">
                  <c:v>Innovation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(Sheet5!$E$46,Sheet5!$J$46)</c:f>
              <c:numCache>
                <c:formatCode>0.0%</c:formatCode>
                <c:ptCount val="2"/>
                <c:pt idx="0">
                  <c:v>0.24875621890547264</c:v>
                </c:pt>
                <c:pt idx="1">
                  <c:v>0.20634920634920634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34-E64E-A768-026519CDD0B0}"/>
            </c:ext>
          </c:extLst>
        </c:ser>
        <c:ser>
          <c:idx val="3"/>
          <c:order val="3"/>
          <c:tx>
            <c:strRef>
              <c:f>Sheet5!$A$6</c:f>
              <c:strCache>
                <c:ptCount val="1"/>
                <c:pt idx="0">
                  <c:v>Innovation Zone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(Sheet5!$E$47,Sheet5!$J$47)</c:f>
              <c:numCache>
                <c:formatCode>0.0%</c:formatCode>
                <c:ptCount val="2"/>
                <c:pt idx="0">
                  <c:v>0.17229729729729729</c:v>
                </c:pt>
                <c:pt idx="1">
                  <c:v>0.19148936170212766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34-E64E-A768-026519CDD0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84688767"/>
        <c:axId val="1484699887"/>
      </c:barChart>
      <c:catAx>
        <c:axId val="1484688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4699887"/>
        <c:crosses val="autoZero"/>
        <c:auto val="1"/>
        <c:lblAlgn val="ctr"/>
        <c:lblOffset val="100"/>
        <c:noMultiLvlLbl val="0"/>
      </c:catAx>
      <c:valAx>
        <c:axId val="1484699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IEP Students Meets or Exceeds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4688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2023 PSAT/SAT Performance By Governance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Charter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(Sheet3!$E$40,Sheet3!$E$49)</c:f>
              <c:numCache>
                <c:formatCode>0.0</c:formatCode>
                <c:ptCount val="2"/>
                <c:pt idx="0">
                  <c:v>0.49132145336727612</c:v>
                </c:pt>
                <c:pt idx="1">
                  <c:v>0.34666028249940151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B2-0E4E-9E4F-823CE4E2690E}"/>
            </c:ext>
          </c:extLst>
        </c:ser>
        <c:ser>
          <c:idx val="1"/>
          <c:order val="1"/>
          <c:tx>
            <c:v>District-Managed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(Sheet3!$E$41,Sheet3!$E$50)</c:f>
              <c:numCache>
                <c:formatCode>0.0</c:formatCode>
                <c:ptCount val="2"/>
                <c:pt idx="0">
                  <c:v>0.56281281281281281</c:v>
                </c:pt>
                <c:pt idx="1">
                  <c:v>0.36928145989101507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B2-0E4E-9E4F-823CE4E2690E}"/>
            </c:ext>
          </c:extLst>
        </c:ser>
        <c:ser>
          <c:idx val="2"/>
          <c:order val="2"/>
          <c:tx>
            <c:v>Innovation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(Sheet3!$E$42,Sheet3!$E$51)</c:f>
              <c:numCache>
                <c:formatCode>0.0</c:formatCode>
                <c:ptCount val="2"/>
                <c:pt idx="0">
                  <c:v>0.24578059071729957</c:v>
                </c:pt>
                <c:pt idx="1">
                  <c:v>9.8712446351931327E-2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B2-0E4E-9E4F-823CE4E2690E}"/>
            </c:ext>
          </c:extLst>
        </c:ser>
        <c:ser>
          <c:idx val="3"/>
          <c:order val="3"/>
          <c:tx>
            <c:v>Innovation Zone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ELA</c:v>
              </c:pt>
              <c:pt idx="1">
                <c:v> Math</c:v>
              </c:pt>
            </c:strLit>
          </c:cat>
          <c:val>
            <c:numRef>
              <c:f>(Sheet3!$E$43,Sheet3!$E$52)</c:f>
              <c:numCache>
                <c:formatCode>0.0</c:formatCode>
                <c:ptCount val="2"/>
                <c:pt idx="0">
                  <c:v>0.75129918337045287</c:v>
                </c:pt>
                <c:pt idx="1">
                  <c:v>0.56050482553823311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B2-0E4E-9E4F-823CE4E269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0071295"/>
        <c:axId val="1850042351"/>
      </c:barChart>
      <c:catAx>
        <c:axId val="1600071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0042351"/>
        <c:crosses val="autoZero"/>
        <c:auto val="1"/>
        <c:lblAlgn val="ctr"/>
        <c:lblOffset val="100"/>
        <c:noMultiLvlLbl val="0"/>
      </c:catAx>
      <c:valAx>
        <c:axId val="18500423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Meets or Exceeds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00712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578828" y="815975"/>
            <a:ext cx="8014188" cy="4795838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0000" tIns="90000" rIns="90000" bIns="90000" anchor="ctr"/>
          <a:lstStyle/>
          <a:p>
            <a:pPr marL="119063" indent="-119063">
              <a:defRPr/>
            </a:pPr>
            <a:endParaRPr lang="en-GB" sz="1100" b="1" dirty="0">
              <a:latin typeface="Arial" pitchFamily="34" charset="0"/>
            </a:endParaRPr>
          </a:p>
        </p:txBody>
      </p:sp>
      <p:sp>
        <p:nvSpPr>
          <p:cNvPr id="302080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892420" y="2827455"/>
            <a:ext cx="6591300" cy="303096"/>
          </a:xfrm>
        </p:spPr>
        <p:txBody>
          <a:bodyPr/>
          <a:lstStyle>
            <a:lvl1pPr>
              <a:spcBef>
                <a:spcPct val="10000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2080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92421" y="3402013"/>
            <a:ext cx="6582508" cy="768350"/>
          </a:xfrm>
        </p:spPr>
        <p:txBody>
          <a:bodyPr/>
          <a:lstStyle>
            <a:lvl1pPr marL="0" indent="0">
              <a:spcBef>
                <a:spcPct val="15000"/>
              </a:spcBef>
              <a:buClrTx/>
              <a:buFont typeface="Wingdings 2" pitchFamily="18" charset="2"/>
              <a:buNone/>
              <a:defRPr sz="1600" b="1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4241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90192-5B2F-4A3A-9ACA-77338CDC6C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89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6037" y="482603"/>
            <a:ext cx="272832" cy="5826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3932" y="482603"/>
            <a:ext cx="6141427" cy="5826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90192-5B2F-4A3A-9ACA-77338CDC6C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233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119" y="500283"/>
            <a:ext cx="8362950" cy="2728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3931" y="1123953"/>
            <a:ext cx="8376138" cy="5184775"/>
          </a:xfr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90192-5B2F-4A3A-9ACA-77338CDC6C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140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119" y="500283"/>
            <a:ext cx="8362950" cy="2728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3931" y="1123953"/>
            <a:ext cx="8376138" cy="5184775"/>
          </a:xfrm>
        </p:spPr>
        <p:txBody>
          <a:bodyPr/>
          <a:lstStyle/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90192-5B2F-4A3A-9ACA-77338CDC6C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61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90192-5B2F-4A3A-9ACA-77338CDC6C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2"/>
            <a:ext cx="7772400" cy="125861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90192-5B2F-4A3A-9ACA-77338CDC6C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99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3932" y="1123953"/>
            <a:ext cx="4117731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40" y="1123953"/>
            <a:ext cx="4117731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90192-5B2F-4A3A-9ACA-77338CDC6C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4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4807"/>
            <a:ext cx="8229600" cy="27283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5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90192-5B2F-4A3A-9ACA-77338CDC6C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90192-5B2F-4A3A-9ACA-77338CDC6C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01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5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90192-5B2F-4A3A-9ACA-77338CDC6C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3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05761"/>
            <a:ext cx="3008435" cy="6293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90192-5B2F-4A3A-9ACA-77338CDC6C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2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5064243"/>
            <a:ext cx="5486400" cy="30309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90192-5B2F-4A3A-9ACA-77338CDC6C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6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97119" y="500283"/>
            <a:ext cx="8362950" cy="27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83931" y="1123953"/>
            <a:ext cx="8376138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19818" name="Line 42"/>
          <p:cNvSpPr>
            <a:spLocks noChangeShapeType="1"/>
          </p:cNvSpPr>
          <p:nvPr/>
        </p:nvSpPr>
        <p:spPr bwMode="gray">
          <a:xfrm>
            <a:off x="392724" y="806450"/>
            <a:ext cx="8354158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Arial" pitchFamily="34" charset="0"/>
            </a:endParaRPr>
          </a:p>
        </p:txBody>
      </p:sp>
      <p:sp>
        <p:nvSpPr>
          <p:cNvPr id="3019828" name="Rectangle 52"/>
          <p:cNvSpPr>
            <a:spLocks noGrp="1" noChangeArrowheads="1"/>
          </p:cNvSpPr>
          <p:nvPr>
            <p:ph type="ftr" sz="quarter" idx="3"/>
          </p:nvPr>
        </p:nvSpPr>
        <p:spPr bwMode="auto">
          <a:xfrm rot="16200000" flipH="1">
            <a:off x="9101473" y="6617368"/>
            <a:ext cx="65" cy="923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1" hangingPunct="1">
              <a:spcBef>
                <a:spcPct val="0"/>
              </a:spcBef>
              <a:defRPr sz="600" smtClean="0">
                <a:solidFill>
                  <a:srgbClr val="AFAFAF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19829" name="Rectangle 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90523" y="6632575"/>
            <a:ext cx="15709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spcBef>
                <a:spcPct val="0"/>
              </a:spcBef>
              <a:defRPr sz="1000" smtClean="0">
                <a:latin typeface="Arial" pitchFamily="34" charset="0"/>
              </a:defRPr>
            </a:lvl1pPr>
          </a:lstStyle>
          <a:p>
            <a:fld id="{DEE90192-5B2F-4A3A-9ACA-77338CDC6C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06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9pPr>
    </p:titleStyle>
    <p:bodyStyle>
      <a:lvl1pPr marL="177800" indent="-1778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778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Arial" charset="0"/>
        <a:buChar char="–"/>
        <a:defRPr sz="1200">
          <a:solidFill>
            <a:schemeClr val="tx1"/>
          </a:solidFill>
          <a:latin typeface="+mn-lt"/>
        </a:defRPr>
      </a:lvl2pPr>
      <a:lvl3pPr marL="1060450" indent="-180975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3pPr>
      <a:lvl4pPr marL="1589088" indent="-19526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200">
          <a:solidFill>
            <a:schemeClr val="tx1"/>
          </a:solidFill>
          <a:latin typeface="+mn-lt"/>
        </a:defRPr>
      </a:lvl4pPr>
      <a:lvl5pPr marL="200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5pPr>
      <a:lvl6pPr marL="2462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2919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376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833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B13D4-FE76-48DC-8465-2C6460716B18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892421" y="2836509"/>
            <a:ext cx="6591300" cy="303096"/>
          </a:xfrm>
        </p:spPr>
        <p:txBody>
          <a:bodyPr/>
          <a:lstStyle/>
          <a:p>
            <a:r>
              <a:rPr lang="en-US" dirty="0"/>
              <a:t>Denver Innovation School Performance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3265D5-3E52-485D-83AB-552F3CDE05D5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892421" y="3402012"/>
            <a:ext cx="6582508" cy="1367695"/>
          </a:xfrm>
        </p:spPr>
        <p:txBody>
          <a:bodyPr/>
          <a:lstStyle/>
          <a:p>
            <a:r>
              <a:rPr lang="en-US" dirty="0"/>
              <a:t>Companion to Report “A Decidedly Mixed Bag:” Academic Outcomes in Colorado’s Innovation and Innovation Zone Schools”</a:t>
            </a:r>
          </a:p>
          <a:p>
            <a:r>
              <a:rPr lang="en-US" dirty="0"/>
              <a:t>December 2023</a:t>
            </a:r>
          </a:p>
        </p:txBody>
      </p:sp>
      <p:pic>
        <p:nvPicPr>
          <p:cNvPr id="1026" name="Picture 2" descr="Homepage - Keystone Policy Center">
            <a:extLst>
              <a:ext uri="{FF2B5EF4-FFF2-40B4-BE49-F238E27FC236}">
                <a16:creationId xmlns:a16="http://schemas.microsoft.com/office/drawing/2014/main" id="{43EE8290-D39E-6D56-DADB-98B4D5AE7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75" y="5650814"/>
            <a:ext cx="3911600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10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89CB2-F1EE-E862-0D0E-390851479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119" y="206741"/>
            <a:ext cx="8362950" cy="566374"/>
          </a:xfrm>
        </p:spPr>
        <p:txBody>
          <a:bodyPr/>
          <a:lstStyle/>
          <a:p>
            <a:r>
              <a:rPr lang="en-US" dirty="0"/>
              <a:t>Innovation zone schools in Denver performed better than other governance types, but innovation schools lagged behind.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D6254-BE73-2651-AA37-7FFD7C3272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E90192-5B2F-4A3A-9ACA-77338CDC6C13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9818459-50EE-7A19-0583-805C2F918F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1094607"/>
              </p:ext>
            </p:extLst>
          </p:nvPr>
        </p:nvGraphicFramePr>
        <p:xfrm>
          <a:off x="563373" y="150588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26BA609-2F3C-961A-38EC-53CCFCAF9D63}"/>
              </a:ext>
            </a:extLst>
          </p:cNvPr>
          <p:cNvSpPr/>
          <p:nvPr/>
        </p:nvSpPr>
        <p:spPr bwMode="auto">
          <a:xfrm>
            <a:off x="5759531" y="1320924"/>
            <a:ext cx="3087586" cy="392341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46800" tIns="46800" rIns="46800" bIns="4680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Innovation zone schools consistently outperform other governance types on CMAS proficiency.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District-managed schools consistently are the second highest performing governance type, outperforming innovation schools.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It is important to consider differences in school types and demographics when looking at this data.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 descr="Homepage - Keystone Policy Center">
            <a:extLst>
              <a:ext uri="{FF2B5EF4-FFF2-40B4-BE49-F238E27FC236}">
                <a16:creationId xmlns:a16="http://schemas.microsoft.com/office/drawing/2014/main" id="{DC42E4DA-54BF-5FAE-5CDF-0F65969FF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981" y="6349906"/>
            <a:ext cx="1453019" cy="40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D912469-B1AC-D21F-2B85-1F3A9726EC83}"/>
              </a:ext>
            </a:extLst>
          </p:cNvPr>
          <p:cNvSpPr txBox="1"/>
          <p:nvPr/>
        </p:nvSpPr>
        <p:spPr>
          <a:xfrm>
            <a:off x="190005" y="5149577"/>
            <a:ext cx="50522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While each data point has a slightly different N size because of data reporting rules, CMAS data is based on the following school counts serving grades 3-8in 2022-23: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Charter: 38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District-Managed: 77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Innovation: 29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Innovation Zone: 11</a:t>
            </a:r>
          </a:p>
        </p:txBody>
      </p:sp>
    </p:spTree>
    <p:extLst>
      <p:ext uri="{BB962C8B-B14F-4D97-AF65-F5344CB8AC3E}">
        <p14:creationId xmlns:p14="http://schemas.microsoft.com/office/powerpoint/2010/main" val="45114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8FC81-134F-4913-7F50-0AEAB31C3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also varies widely by governance type.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EC5EE-5A03-9C87-F04F-8E88BD2A05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E90192-5B2F-4A3A-9ACA-77338CDC6C1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EE91953-71CD-E6E1-2F00-2A39B9BA0D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1029971"/>
              </p:ext>
            </p:extLst>
          </p:nvPr>
        </p:nvGraphicFramePr>
        <p:xfrm>
          <a:off x="397119" y="95964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27BF2BC-0043-824F-9BD1-9C57BA3265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764366"/>
              </p:ext>
            </p:extLst>
          </p:nvPr>
        </p:nvGraphicFramePr>
        <p:xfrm>
          <a:off x="397119" y="379611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79FB60E-9D0E-C53C-5EE4-3C9AFEB4EE7A}"/>
              </a:ext>
            </a:extLst>
          </p:cNvPr>
          <p:cNvSpPr/>
          <p:nvPr/>
        </p:nvSpPr>
        <p:spPr bwMode="auto">
          <a:xfrm>
            <a:off x="5232399" y="2331245"/>
            <a:ext cx="3527670" cy="321865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46800" tIns="46800" rIns="46800" bIns="4680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Innovation schools have the lowest proportion of schools with MGPs over 50 with 35.7% in ELA and 42.9% in Math.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Innovation zone schools had the highest proportion of schools meeting 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growth expectations with 90.9% of zone schools having ELA MGPs over 50.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 descr="Homepage - Keystone Policy Center">
            <a:extLst>
              <a:ext uri="{FF2B5EF4-FFF2-40B4-BE49-F238E27FC236}">
                <a16:creationId xmlns:a16="http://schemas.microsoft.com/office/drawing/2014/main" id="{746A1A96-FE77-1F31-1E25-8C1F446D1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981" y="6349906"/>
            <a:ext cx="1453019" cy="40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05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35404-FA8D-DD4F-DFAB-0928228E4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119" y="-86863"/>
            <a:ext cx="8362950" cy="859979"/>
          </a:xfrm>
        </p:spPr>
        <p:txBody>
          <a:bodyPr/>
          <a:lstStyle/>
          <a:p>
            <a:r>
              <a:rPr lang="en-US" dirty="0"/>
              <a:t>When looking at subgroups, innovation zone and innovation better outcomes for FRL students and students of color than district managed schools in most areas, although sometimes by very small margins.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72608-219E-6246-DA1D-799986387E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E90192-5B2F-4A3A-9ACA-77338CDC6C1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58DE4ED-D3F8-9EB9-CF51-36ABF51674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9877140"/>
              </p:ext>
            </p:extLst>
          </p:nvPr>
        </p:nvGraphicFramePr>
        <p:xfrm>
          <a:off x="75617" y="959645"/>
          <a:ext cx="4750383" cy="296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B980574-A438-6C49-BBFA-36BB0C597A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750690"/>
              </p:ext>
            </p:extLst>
          </p:nvPr>
        </p:nvGraphicFramePr>
        <p:xfrm>
          <a:off x="4496383" y="11811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D5BC9E4-30F4-934B-BFAF-C302E7F52A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027880"/>
              </p:ext>
            </p:extLst>
          </p:nvPr>
        </p:nvGraphicFramePr>
        <p:xfrm>
          <a:off x="223323" y="38893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4D3DBE0A-8487-5408-5BD6-FFF018C600B3}"/>
              </a:ext>
            </a:extLst>
          </p:cNvPr>
          <p:cNvSpPr/>
          <p:nvPr/>
        </p:nvSpPr>
        <p:spPr bwMode="auto">
          <a:xfrm>
            <a:off x="5359399" y="4074422"/>
            <a:ext cx="3561278" cy="235529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46800" tIns="46800" rIns="46800" bIns="4680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FRL, Black and Hispanic students in innovation schools generally outperformed district-managed schools, with margins larger in ELA than math.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Innovation zone schools had the highest proficiency rates for 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most sub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groups, although they do serve them at lower rates.</a:t>
            </a:r>
          </a:p>
        </p:txBody>
      </p:sp>
      <p:pic>
        <p:nvPicPr>
          <p:cNvPr id="3" name="Picture 2" descr="Homepage - Keystone Policy Center">
            <a:extLst>
              <a:ext uri="{FF2B5EF4-FFF2-40B4-BE49-F238E27FC236}">
                <a16:creationId xmlns:a16="http://schemas.microsoft.com/office/drawing/2014/main" id="{712BE5E8-2B47-15F6-1BE4-C9F684CBA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205" y="6429718"/>
            <a:ext cx="1453019" cy="40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796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10EEE-013C-B68C-EC1C-B45A51603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Education and EL performance varies more by governance type.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8F9D9-32EA-B9FA-8670-8214F52CBF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E90192-5B2F-4A3A-9ACA-77338CDC6C1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2B80D1A-EFBC-024B-8B35-50FEFF1DC1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342247"/>
              </p:ext>
            </p:extLst>
          </p:nvPr>
        </p:nvGraphicFramePr>
        <p:xfrm>
          <a:off x="4812227" y="1094185"/>
          <a:ext cx="3790950" cy="273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CD25A90-52C1-7044-A61C-06FF41C84C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4916518"/>
              </p:ext>
            </p:extLst>
          </p:nvPr>
        </p:nvGraphicFramePr>
        <p:xfrm>
          <a:off x="540823" y="1094185"/>
          <a:ext cx="3790950" cy="273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46AF085-0116-C08E-D8BC-6EE03506441A}"/>
              </a:ext>
            </a:extLst>
          </p:cNvPr>
          <p:cNvSpPr/>
          <p:nvPr/>
        </p:nvSpPr>
        <p:spPr bwMode="auto">
          <a:xfrm>
            <a:off x="721505" y="4002421"/>
            <a:ext cx="7714177" cy="235529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46800" tIns="46800" rIns="46800" bIns="4680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Special education students performed best in innovation schools, while ELL students in innovation schools were outperformed by students at other governance types.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English Learners performed best at innovation zone schools followed by district-managed schools.</a:t>
            </a:r>
          </a:p>
        </p:txBody>
      </p:sp>
      <p:pic>
        <p:nvPicPr>
          <p:cNvPr id="3" name="Picture 2" descr="Homepage - Keystone Policy Center">
            <a:extLst>
              <a:ext uri="{FF2B5EF4-FFF2-40B4-BE49-F238E27FC236}">
                <a16:creationId xmlns:a16="http://schemas.microsoft.com/office/drawing/2014/main" id="{471AC08E-F95D-F83D-0E57-04AAA3770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981" y="6402460"/>
            <a:ext cx="1453019" cy="40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854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89CB2-F1EE-E862-0D0E-390851479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119" y="500283"/>
            <a:ext cx="8362950" cy="272832"/>
          </a:xfrm>
        </p:spPr>
        <p:txBody>
          <a:bodyPr/>
          <a:lstStyle/>
          <a:p>
            <a:r>
              <a:rPr lang="en-US" dirty="0"/>
              <a:t>SAT performance also varied widely by governance.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D6254-BE73-2651-AA37-7FFD7C3272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E90192-5B2F-4A3A-9ACA-77338CDC6C1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92D4476-1493-024B-ABA7-846F88E94A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8526470"/>
              </p:ext>
            </p:extLst>
          </p:nvPr>
        </p:nvGraphicFramePr>
        <p:xfrm>
          <a:off x="430128" y="109707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9C836D7-8669-C64D-0B52-A81197042246}"/>
              </a:ext>
            </a:extLst>
          </p:cNvPr>
          <p:cNvSpPr/>
          <p:nvPr/>
        </p:nvSpPr>
        <p:spPr bwMode="auto">
          <a:xfrm>
            <a:off x="5427024" y="1199408"/>
            <a:ext cx="3548894" cy="416823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46800" tIns="46800" rIns="46800" bIns="4680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The one innovation zone high schoo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l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outperformed other governance types on SAT proficiency in ELA and math.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Innovation schools’ proficiency rates lagged district-managed and charter high schools.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It is important to consider differences in school types and demographics when looking at this data.  It is also important to note than in 2022-23 there was only one innovation zone high school, so this is a very small sample size.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 descr="Homepage - Keystone Policy Center">
            <a:extLst>
              <a:ext uri="{FF2B5EF4-FFF2-40B4-BE49-F238E27FC236}">
                <a16:creationId xmlns:a16="http://schemas.microsoft.com/office/drawing/2014/main" id="{6DCE5C05-227A-8987-8B69-F2E3A056F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981" y="6349906"/>
            <a:ext cx="1453019" cy="40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7A109A6-C6DE-143E-C611-50AF7B4F54F1}"/>
              </a:ext>
            </a:extLst>
          </p:cNvPr>
          <p:cNvSpPr txBox="1"/>
          <p:nvPr/>
        </p:nvSpPr>
        <p:spPr>
          <a:xfrm>
            <a:off x="282392" y="4964911"/>
            <a:ext cx="50522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While each data point has a slightly different N size because of data reporting rules, SAT data is based on the following school counts serving grades 9-12 in 2022-23: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Charter: 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District-Managed: 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Innovation: 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Innovation Zone: 1</a:t>
            </a:r>
          </a:p>
        </p:txBody>
      </p:sp>
    </p:spTree>
    <p:extLst>
      <p:ext uri="{BB962C8B-B14F-4D97-AF65-F5344CB8AC3E}">
        <p14:creationId xmlns:p14="http://schemas.microsoft.com/office/powerpoint/2010/main" val="1231657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8FC81-134F-4913-7F50-0AEAB31C3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119" y="206741"/>
            <a:ext cx="8362950" cy="566374"/>
          </a:xfrm>
        </p:spPr>
        <p:txBody>
          <a:bodyPr/>
          <a:lstStyle/>
          <a:p>
            <a:r>
              <a:rPr lang="en-US" dirty="0"/>
              <a:t>Innovation schools tended to see lower growth on SAT than other governance types.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EC5EE-5A03-9C87-F04F-8E88BD2A05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E90192-5B2F-4A3A-9ACA-77338CDC6C1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B85FDDC-A84A-6644-9ABE-F982EBB812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414102"/>
              </p:ext>
            </p:extLst>
          </p:nvPr>
        </p:nvGraphicFramePr>
        <p:xfrm>
          <a:off x="368008" y="90372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3DBEC07-9602-FE47-B1FD-DBF80236E5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2627189"/>
              </p:ext>
            </p:extLst>
          </p:nvPr>
        </p:nvGraphicFramePr>
        <p:xfrm>
          <a:off x="368008" y="37587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201147E-B323-8BB6-29C0-7C1BEA22D397}"/>
              </a:ext>
            </a:extLst>
          </p:cNvPr>
          <p:cNvSpPr/>
          <p:nvPr/>
        </p:nvSpPr>
        <p:spPr bwMode="auto">
          <a:xfrm>
            <a:off x="5232399" y="2331245"/>
            <a:ext cx="3527670" cy="321865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46800" tIns="46800" rIns="46800" bIns="4680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The majority of innovation high schools did not meet growth expectations.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*NOTE: There is only one innovation zone high school.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 descr="Homepage - Keystone Policy Center">
            <a:extLst>
              <a:ext uri="{FF2B5EF4-FFF2-40B4-BE49-F238E27FC236}">
                <a16:creationId xmlns:a16="http://schemas.microsoft.com/office/drawing/2014/main" id="{4DA8A046-1777-D106-462E-7F2CC3B81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981" y="6349906"/>
            <a:ext cx="1453019" cy="40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064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814A8-0224-03D5-995C-1F507CFE5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119" y="206741"/>
            <a:ext cx="8362950" cy="566374"/>
          </a:xfrm>
        </p:spPr>
        <p:txBody>
          <a:bodyPr/>
          <a:lstStyle/>
          <a:p>
            <a:r>
              <a:rPr lang="en-US" dirty="0"/>
              <a:t>Performance continues to be correlated with demographics across governance types in Denver.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55C93E-96EA-18BB-BE52-5DCC2BC538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E90192-5B2F-4A3A-9ACA-77338CDC6C1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15F1B99-CCE6-4E78-12EB-0BF1B099F0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0904113"/>
              </p:ext>
            </p:extLst>
          </p:nvPr>
        </p:nvGraphicFramePr>
        <p:xfrm>
          <a:off x="1517895" y="895741"/>
          <a:ext cx="6102350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36E2D6B-863C-C884-73AF-CE724FBE7435}"/>
              </a:ext>
            </a:extLst>
          </p:cNvPr>
          <p:cNvSpPr/>
          <p:nvPr/>
        </p:nvSpPr>
        <p:spPr bwMode="auto">
          <a:xfrm>
            <a:off x="1700967" y="4961718"/>
            <a:ext cx="5579112" cy="160932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46800" tIns="46800" rIns="46800" bIns="4680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There is a general correlation between proficiency and FRL status of the schools.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Some schools are positive outliers that have both high FRL and higher than expected proficiencies.  These appear to be split across governance types in ELA.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 descr="Homepage - Keystone Policy Center">
            <a:extLst>
              <a:ext uri="{FF2B5EF4-FFF2-40B4-BE49-F238E27FC236}">
                <a16:creationId xmlns:a16="http://schemas.microsoft.com/office/drawing/2014/main" id="{F0A032DC-4744-A2BE-459C-E3C727D0A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981" y="6349906"/>
            <a:ext cx="1453019" cy="40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925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37B7F8-7084-7BF3-84A9-9B05794C4A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E90192-5B2F-4A3A-9ACA-77338CDC6C13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C96D453-3330-4E63-08FB-BF7A12F64461}"/>
              </a:ext>
            </a:extLst>
          </p:cNvPr>
          <p:cNvSpPr/>
          <p:nvPr/>
        </p:nvSpPr>
        <p:spPr bwMode="auto">
          <a:xfrm>
            <a:off x="1700967" y="5023248"/>
            <a:ext cx="5579112" cy="160932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46800" tIns="46800" rIns="46800" bIns="4680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There is a general correlation between proficiency and FRL status of the schools.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Some schools are positive outliers that have both high FRL and higher than expected proficiencies.  These appear to be split across governance types in Math.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B76B4B8-ABE7-3C7E-70CF-FB71ACB75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119" y="206741"/>
            <a:ext cx="8362950" cy="566374"/>
          </a:xfrm>
        </p:spPr>
        <p:txBody>
          <a:bodyPr/>
          <a:lstStyle/>
          <a:p>
            <a:r>
              <a:rPr lang="en-US" dirty="0"/>
              <a:t>Performance continues to be correlated with demographics across governance types in Denver.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F81F58F-360C-8A46-9D4F-712B660F51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719639"/>
              </p:ext>
            </p:extLst>
          </p:nvPr>
        </p:nvGraphicFramePr>
        <p:xfrm>
          <a:off x="1439348" y="926506"/>
          <a:ext cx="6102350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 descr="Homepage - Keystone Policy Center">
            <a:extLst>
              <a:ext uri="{FF2B5EF4-FFF2-40B4-BE49-F238E27FC236}">
                <a16:creationId xmlns:a16="http://schemas.microsoft.com/office/drawing/2014/main" id="{1A748FD7-4BAD-628D-43AC-520E5EDCA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981" y="6349906"/>
            <a:ext cx="1453019" cy="40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955368"/>
      </p:ext>
    </p:extLst>
  </p:cSld>
  <p:clrMapOvr>
    <a:masterClrMapping/>
  </p:clrMapOvr>
</p:sld>
</file>

<file path=ppt/theme/theme1.xml><?xml version="1.0" encoding="utf-8"?>
<a:theme xmlns:a="http://schemas.openxmlformats.org/drawingml/2006/main" name="Deloitte">
  <a:themeElements>
    <a:clrScheme name="DPS Planning">
      <a:dk1>
        <a:srgbClr val="000000"/>
      </a:dk1>
      <a:lt1>
        <a:srgbClr val="FFFFFF"/>
      </a:lt1>
      <a:dk2>
        <a:srgbClr val="4066B2"/>
      </a:dk2>
      <a:lt2>
        <a:srgbClr val="88B035"/>
      </a:lt2>
      <a:accent1>
        <a:srgbClr val="0076BD"/>
      </a:accent1>
      <a:accent2>
        <a:srgbClr val="0FA54A"/>
      </a:accent2>
      <a:accent3>
        <a:srgbClr val="F1961F"/>
      </a:accent3>
      <a:accent4>
        <a:srgbClr val="B8236B"/>
      </a:accent4>
      <a:accent5>
        <a:srgbClr val="005575"/>
      </a:accent5>
      <a:accent6>
        <a:srgbClr val="9C171A"/>
      </a:accent6>
      <a:hlink>
        <a:srgbClr val="80CCCC"/>
      </a:hlink>
      <a:folHlink>
        <a:srgbClr val="4066B2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6800" tIns="46800" rIns="468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6800" tIns="46800" rIns="468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066B2"/>
        </a:dk2>
        <a:lt2>
          <a:srgbClr val="009999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loitte" id="{171DF94F-7F55-4E71-96C2-5A81326068AB}" vid="{3E00B1F3-A3CA-4F7F-A9E5-28F008BD994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19904</TotalTime>
  <Words>729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Wingdings 2</vt:lpstr>
      <vt:lpstr>Deloitte</vt:lpstr>
      <vt:lpstr>Denver Innovation School Performance</vt:lpstr>
      <vt:lpstr>Innovation zone schools in Denver performed better than other governance types, but innovation schools lagged behind. </vt:lpstr>
      <vt:lpstr>Growth also varies widely by governance type.</vt:lpstr>
      <vt:lpstr>When looking at subgroups, innovation zone and innovation better outcomes for FRL students and students of color than district managed schools in most areas, although sometimes by very small margins.</vt:lpstr>
      <vt:lpstr>Special Education and EL performance varies more by governance type.</vt:lpstr>
      <vt:lpstr>SAT performance also varied widely by governance.</vt:lpstr>
      <vt:lpstr>Innovation schools tended to see lower growth on SAT than other governance types.</vt:lpstr>
      <vt:lpstr>Performance continues to be correlated with demographics across governance types in Denver.</vt:lpstr>
      <vt:lpstr>Performance continues to be correlated with demographics across governance types in Denver.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 Lubbock QSA Slides</dc:title>
  <dc:creator>Brian Eschbacher</dc:creator>
  <cp:lastModifiedBy>Marques Chavez</cp:lastModifiedBy>
  <cp:revision>404</cp:revision>
  <dcterms:created xsi:type="dcterms:W3CDTF">2021-10-04T16:50:19Z</dcterms:created>
  <dcterms:modified xsi:type="dcterms:W3CDTF">2023-12-15T11:56:09Z</dcterms:modified>
</cp:coreProperties>
</file>